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embeddedFontLst>
    <p:embeddedFont>
      <p:font typeface="Play"/>
      <p:regular r:id="rId28"/>
      <p:bold r:id="rId29"/>
    </p:embeddedFont>
    <p:embeddedFont>
      <p:font typeface="Roboto"/>
      <p:regular r:id="rId30"/>
      <p:bold r:id="rId31"/>
      <p:italic r:id="rId32"/>
      <p:boldItalic r:id="rId33"/>
    </p:embeddedFont>
    <p:embeddedFont>
      <p:font typeface="Montserrat"/>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vaansh mansharam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l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4-24T01:04:40.284">
    <p:pos x="6000" y="0"/>
    <p:text>When the Deepwater oil spill happened, the wells owner believed that there were no downsides associated with failure of the rig. This narcissism caused the deaths of 11 people.[14]</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4-24T14:12:22.620">
    <p:pos x="1633" y="148"/>
    <p:text>This cartoon is a perfect example of all of what we talked about. In this image all the engineers talked about it being nearly incapable or noting ever being foolproof, which is something the Avalon did not do. They also put too much faith in a software system(the ships navigation) which let an Asteroid hit the fusion reactor on the ship.  This cartoon explicitly makes it clear that good software engineers do not trust their own software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oceedings.mlr.press/v81/buolamwini18a/buolamwini18a.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f090f98ab_3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f090f98ab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Another example for the lack of redundancy. explain each of these technologies, and relate to the ethics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Advanced commands = “</a:t>
            </a:r>
            <a:r>
              <a:rPr lang="en-US">
                <a:solidFill>
                  <a:srgbClr val="595959"/>
                </a:solidFill>
              </a:rPr>
              <a:t>such as postmortem operations and the stopping of metabolic activity”</a:t>
            </a:r>
            <a:endParaRPr>
              <a:solidFill>
                <a:srgbClr val="59595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ethically </a:t>
            </a:r>
            <a:r>
              <a:rPr lang="en-US"/>
              <a:t>inconsiderate</a:t>
            </a:r>
            <a:r>
              <a:rPr lang="en-US"/>
              <a:t> as what if Gus never woke up, then no way of saving Jim’s Life…… Then who is responsible?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for ID, what if it fail, what that passenger do, would that passenger be able access necessities like its room or food, </a:t>
            </a:r>
            <a:r>
              <a:rPr lang="en-US"/>
              <a:t>probably</a:t>
            </a:r>
            <a:r>
              <a:rPr lang="en-US"/>
              <a:t> not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f090f98ab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f090f98a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REAL LIFE EXAMPLES. </a:t>
            </a:r>
            <a:r>
              <a:rPr lang="en-US"/>
              <a:t>Introduce</a:t>
            </a:r>
            <a:r>
              <a:rPr lang="en-US"/>
              <a:t> each of these.           OCEANGATE: Use that logitech controller, but no backup when that controller </a:t>
            </a:r>
            <a:r>
              <a:rPr lang="en-US"/>
              <a:t>failed</a:t>
            </a:r>
            <a:r>
              <a:rPr lang="en-US"/>
              <a:t> cause sub implode</a:t>
            </a:r>
            <a:endParaRPr/>
          </a:p>
          <a:p>
            <a:pPr indent="0" lvl="0" marL="0" rtl="0" algn="l">
              <a:spcBef>
                <a:spcPts val="0"/>
              </a:spcBef>
              <a:spcAft>
                <a:spcPts val="0"/>
              </a:spcAft>
              <a:buNone/>
            </a:pPr>
            <a:r>
              <a:rPr lang="en-US"/>
              <a:t>							        Titanic: Lack of Lifeboats cause these </a:t>
            </a:r>
            <a:r>
              <a:rPr lang="en-US"/>
              <a:t>people</a:t>
            </a:r>
            <a:r>
              <a:rPr lang="en-US"/>
              <a:t> to fucking die who care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8f48167cb4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8f48167cb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image on the right describes some of Murphys most important laws. These laws were broken throughout the movie, and our thought that was interesting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ef4ff3b8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ef4ff3b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CONCLUSOON 2; SAY THE THIG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8f48167cb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8f48167c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a:solidFill>
                  <a:srgbClr val="595959"/>
                </a:solidFill>
              </a:rPr>
              <a:t>The false 100% safe advertising by the Homestead Company made it so that everyone believed it was safe, hence lack of redundancy measures(tie into previous conclusion), causing the condition on the ship.</a:t>
            </a:r>
            <a:endParaRPr>
              <a:solidFill>
                <a:srgbClr val="595959"/>
              </a:solidFill>
            </a:endParaRPr>
          </a:p>
          <a:p>
            <a:pPr indent="0" lvl="0" marL="0" rtl="0" algn="l">
              <a:lnSpc>
                <a:spcPct val="90000"/>
              </a:lnSpc>
              <a:spcBef>
                <a:spcPts val="1600"/>
              </a:spcBef>
              <a:spcAft>
                <a:spcPts val="1600"/>
              </a:spcAft>
              <a:buClr>
                <a:schemeClr val="dk1"/>
              </a:buClr>
              <a:buSzPts val="1100"/>
              <a:buFont typeface="Arial"/>
              <a:buNone/>
            </a:pPr>
            <a:r>
              <a:rPr lang="en-US">
                <a:solidFill>
                  <a:srgbClr val="595959"/>
                </a:solidFill>
              </a:rPr>
              <a:t>The automated systems aboard the Avalon initially create an illusion of safety and convenience. However, this illusion is shattered when Jim discovers that critical information about the ship's condition has been concealed. This lack of transparency leads to a cascade of events that endanger not only Jim's life but also the lives of all passengers aboard. Therefore, the movie illustrates how honesty about safety information is essential to prevent potentially catastrophic outcomes and maintain trust in technological systems. </a:t>
            </a:r>
            <a:endParaRPr sz="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ef4ff3b87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ef4ff3b8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REAL-LIFE EXAMPLES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e54ac231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e54ac231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Explain instance in the movie that is a argument for this </a:t>
            </a:r>
            <a:r>
              <a:rPr lang="en-US"/>
              <a:t>conclusion</a:t>
            </a:r>
            <a:r>
              <a:rPr lang="en-US"/>
              <a:t>. ‘THERE MUST BE A WAY”   ALSO THE FALSE ADVERTISING OF HOMESTEAD </a:t>
            </a:r>
            <a:r>
              <a:rPr lang="en-US"/>
              <a:t>saying</a:t>
            </a:r>
            <a:r>
              <a:rPr lang="en-US"/>
              <a:t> the ship is failproof.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ef4ff3b87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ef4ff3b8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Script: And this is our third conclusion, which is ….. </a:t>
            </a:r>
            <a:r>
              <a:rPr b="1" lang="en-US"/>
              <a:t>We should not be over reliant on Autopilot/AI systems for guidance of decision making.</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8f48167cb4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8f48167c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1200">
                <a:solidFill>
                  <a:srgbClr val="595959"/>
                </a:solidFill>
              </a:rPr>
              <a:t>Say how the ship was saved by People: Jim and Aurora, technically Gus as well since he gave them is ID. AND WAS not saved by AI SYSTEMS. </a:t>
            </a:r>
            <a:endParaRPr sz="1200">
              <a:solidFill>
                <a:srgbClr val="595959"/>
              </a:solidFill>
            </a:endParaRPr>
          </a:p>
          <a:p>
            <a:pPr indent="0" lvl="0" marL="0" rtl="0" algn="l">
              <a:lnSpc>
                <a:spcPct val="90000"/>
              </a:lnSpc>
              <a:spcBef>
                <a:spcPts val="1600"/>
              </a:spcBef>
              <a:spcAft>
                <a:spcPts val="0"/>
              </a:spcAft>
              <a:buClr>
                <a:schemeClr val="dk1"/>
              </a:buClr>
              <a:buSzPts val="1100"/>
              <a:buFont typeface="Arial"/>
              <a:buNone/>
            </a:pPr>
            <a:r>
              <a:rPr lang="en-US" sz="1200">
                <a:solidFill>
                  <a:srgbClr val="595959"/>
                </a:solidFill>
              </a:rPr>
              <a:t>As such, these AI systems cannot be trusted in key decision making</a:t>
            </a:r>
            <a:endParaRPr sz="1200">
              <a:solidFill>
                <a:srgbClr val="595959"/>
              </a:solidFill>
            </a:endParaRPr>
          </a:p>
          <a:p>
            <a:pPr indent="0" lvl="0" marL="0" rtl="0" algn="l">
              <a:lnSpc>
                <a:spcPct val="90000"/>
              </a:lnSpc>
              <a:spcBef>
                <a:spcPts val="1600"/>
              </a:spcBef>
              <a:spcAft>
                <a:spcPts val="0"/>
              </a:spcAft>
              <a:buClr>
                <a:schemeClr val="dk1"/>
              </a:buClr>
              <a:buSzPts val="1100"/>
              <a:buFont typeface="Arial"/>
              <a:buNone/>
            </a:pPr>
            <a:r>
              <a:t/>
            </a:r>
            <a:endParaRPr sz="1200">
              <a:solidFill>
                <a:srgbClr val="595959"/>
              </a:solidFill>
            </a:endParaRPr>
          </a:p>
          <a:p>
            <a:pPr indent="0" lvl="0" marL="0" rtl="0" algn="l">
              <a:lnSpc>
                <a:spcPct val="90000"/>
              </a:lnSpc>
              <a:spcBef>
                <a:spcPts val="1600"/>
              </a:spcBef>
              <a:spcAft>
                <a:spcPts val="0"/>
              </a:spcAft>
              <a:buClr>
                <a:schemeClr val="dk1"/>
              </a:buClr>
              <a:buSzPts val="1100"/>
              <a:buFont typeface="Arial"/>
              <a:buNone/>
            </a:pPr>
            <a:r>
              <a:rPr lang="en-US" sz="1200">
                <a:solidFill>
                  <a:srgbClr val="595959"/>
                </a:solidFill>
              </a:rPr>
              <a:t>Also, we see Authur give overconfident answers despite them being wrong. Jim “but I am here”, Robot”But it is not possible for you to be here” . </a:t>
            </a:r>
            <a:endParaRPr sz="1200">
              <a:solidFill>
                <a:srgbClr val="595959"/>
              </a:solidFill>
            </a:endParaRPr>
          </a:p>
          <a:p>
            <a:pPr indent="0" lvl="0" marL="0" rtl="0" algn="l">
              <a:lnSpc>
                <a:spcPct val="90000"/>
              </a:lnSpc>
              <a:spcBef>
                <a:spcPts val="1600"/>
              </a:spcBef>
              <a:spcAft>
                <a:spcPts val="0"/>
              </a:spcAft>
              <a:buClr>
                <a:schemeClr val="dk1"/>
              </a:buClr>
              <a:buSzPts val="1100"/>
              <a:buFont typeface="Arial"/>
              <a:buNone/>
            </a:pPr>
            <a:r>
              <a:t/>
            </a:r>
            <a:endParaRPr sz="1200">
              <a:solidFill>
                <a:srgbClr val="595959"/>
              </a:solidFill>
            </a:endParaRPr>
          </a:p>
          <a:p>
            <a:pPr indent="0" lvl="0" marL="0" rtl="0" algn="l">
              <a:lnSpc>
                <a:spcPct val="90000"/>
              </a:lnSpc>
              <a:spcBef>
                <a:spcPts val="1600"/>
              </a:spcBef>
              <a:spcAft>
                <a:spcPts val="1600"/>
              </a:spcAft>
              <a:buClr>
                <a:schemeClr val="dk1"/>
              </a:buClr>
              <a:buSzPts val="1100"/>
              <a:buFont typeface="Arial"/>
              <a:buNone/>
            </a:pPr>
            <a:r>
              <a:rPr lang="en-US" sz="1200">
                <a:solidFill>
                  <a:srgbClr val="595959"/>
                </a:solidFill>
              </a:rPr>
              <a:t>In fact(RElate to real-life example of AI bias from debate) </a:t>
            </a:r>
            <a:endParaRPr sz="1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ef4ff3b87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ef4ff3b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https://proceedings.mlr.press/v81/buolamwini18a/buolamwini18a.pdf</a:t>
            </a:r>
            <a:r>
              <a:rPr lang="en-US"/>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dec656f42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dec656f4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DO: Quickly introduce these Characters: Jim Preston, Aurora Lane, Gus Mancuso: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Jim: A Engineer back on earth, was travelling to Homestead 2 to work there as an engineer. And was the one that woke up Aurora. Was awoken by a hib pod malfunction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Aurora: A writer from new york city, travelling to Homestead 2 to spend a year and return to earth to report on the experience. Was awoken </a:t>
            </a:r>
            <a:r>
              <a:rPr lang="en-US"/>
              <a:t>prematurely</a:t>
            </a:r>
            <a:r>
              <a:rPr lang="en-US"/>
              <a:t> by Jim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Gus: Deck Chief of the Avalon, was awoken due to a hib pod malfunction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8f48167cb4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8f48167c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203200" rtl="0" algn="l">
              <a:lnSpc>
                <a:spcPct val="142857"/>
              </a:lnSpc>
              <a:spcBef>
                <a:spcPts val="0"/>
              </a:spcBef>
              <a:spcAft>
                <a:spcPts val="0"/>
              </a:spcAft>
              <a:buNone/>
            </a:pPr>
            <a:r>
              <a:rPr lang="en-US" sz="1050">
                <a:solidFill>
                  <a:srgbClr val="444746"/>
                </a:solidFill>
                <a:latin typeface="Roboto"/>
                <a:ea typeface="Roboto"/>
                <a:cs typeface="Roboto"/>
                <a:sym typeface="Roboto"/>
              </a:rPr>
              <a:t>This cartoon is a perfect example of all of what we talked about. In this image all the engineers talked about it being nearly incapable or noting ever being foolproof, which is something the Avalon did not do. They also put too much faith in a software system(the ships navigation) which let an Asteroid hit the fusion reactor on the ship.  This cartoon explicitly makes it clear that good software engineers do not trust their own software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cdec656f42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cdec656f4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cf090f98ab_3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cf090f98ab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cdec656f4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cdec656f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8f48167cb4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8f48167cb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ef4ff3b8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ef4ff3b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dec656f42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dec656f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e54ac231d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ce54ac23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Write Notes here on what to say. For this one, explain the </a:t>
            </a:r>
            <a:r>
              <a:rPr lang="en-US"/>
              <a:t>fusion</a:t>
            </a:r>
            <a:r>
              <a:rPr lang="en-US"/>
              <a:t> reactor computer, what it does, and how it fails, and the effects of its failure. </a:t>
            </a:r>
            <a:endParaRPr/>
          </a:p>
          <a:p>
            <a:pPr indent="0" lvl="0" marL="0" rtl="0" algn="l">
              <a:spcBef>
                <a:spcPts val="0"/>
              </a:spcBef>
              <a:spcAft>
                <a:spcPts val="0"/>
              </a:spcAft>
              <a:buNone/>
            </a:pPr>
            <a:r>
              <a:t/>
            </a:r>
            <a:endParaRPr/>
          </a:p>
          <a:p>
            <a:pPr indent="0" lvl="0" marL="0" rtl="0" algn="l">
              <a:lnSpc>
                <a:spcPct val="80000"/>
              </a:lnSpc>
              <a:spcBef>
                <a:spcPts val="1000"/>
              </a:spcBef>
              <a:spcAft>
                <a:spcPts val="1600"/>
              </a:spcAft>
              <a:buClr>
                <a:schemeClr val="dk1"/>
              </a:buClr>
              <a:buSzPts val="1100"/>
              <a:buFont typeface="Arial"/>
              <a:buNone/>
            </a:pPr>
            <a:r>
              <a:rPr lang="en-US">
                <a:solidFill>
                  <a:srgbClr val="595959"/>
                </a:solidFill>
              </a:rPr>
              <a:t>In the movie, we see the Fusion Reactor Computer being the control of all power within the ship, and this computer fails, causing insufficient backup plans to take place, causing a cascade reaction going from bad to worse.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e54ac231d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ce54ac231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Reason of lack of redundancy being bad Put a good script, along with what the picture means when it is there.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ef4ff3b87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ef4ff3b8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Another instance of lack of redundancy in the movie. Write speaker notes for this shit, and relate to ethics at the end i guess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p2"/>
          <p:cNvGrpSpPr/>
          <p:nvPr/>
        </p:nvGrpSpPr>
        <p:grpSpPr>
          <a:xfrm>
            <a:off x="0" y="654"/>
            <a:ext cx="6871435" cy="6845694"/>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4716200" y="2104533"/>
            <a:ext cx="6690000" cy="2105100"/>
          </a:xfrm>
          <a:prstGeom prst="rect">
            <a:avLst/>
          </a:prstGeom>
        </p:spPr>
        <p:txBody>
          <a:bodyPr anchorCtr="0" anchor="t" bIns="121900" lIns="121900" spcFirstLastPara="1" rIns="121900" wrap="square" tIns="12190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17" name="Google Shape;17;p2"/>
          <p:cNvSpPr txBox="1"/>
          <p:nvPr>
            <p:ph idx="1" type="subTitle"/>
          </p:nvPr>
        </p:nvSpPr>
        <p:spPr>
          <a:xfrm>
            <a:off x="6778600" y="5233233"/>
            <a:ext cx="4627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18" name="Google Shape;18;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5875053" y="0"/>
            <a:ext cx="6316642" cy="6857248"/>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rm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p11"/>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27" name="Google Shape;12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2" name="Google Shape;132;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33" name="Google Shape;13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5875053" y="0"/>
            <a:ext cx="6316642" cy="6857248"/>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1098467" y="2737333"/>
            <a:ext cx="6116100" cy="15315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40" name="Google Shape;40;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507989"/>
            <a:ext cx="1383765" cy="1355016"/>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46" name="Google Shape;46;p4"/>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7" name="Google Shape;47;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507989"/>
            <a:ext cx="1383765" cy="1355016"/>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3" name="Google Shape;53;p5"/>
          <p:cNvSpPr txBox="1"/>
          <p:nvPr>
            <p:ph idx="1" type="body"/>
          </p:nvPr>
        </p:nvSpPr>
        <p:spPr>
          <a:xfrm>
            <a:off x="1730000"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4" name="Google Shape;54;p5"/>
          <p:cNvSpPr txBox="1"/>
          <p:nvPr>
            <p:ph idx="2" type="body"/>
          </p:nvPr>
        </p:nvSpPr>
        <p:spPr>
          <a:xfrm>
            <a:off x="6577628" y="2090067"/>
            <a:ext cx="4537500" cy="3881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5" name="Google Shape;55;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507989"/>
            <a:ext cx="1383765" cy="1355016"/>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1" name="Google Shape;6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507989"/>
            <a:ext cx="1383765" cy="1355016"/>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730000" y="525000"/>
            <a:ext cx="5065200" cy="19908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67" name="Google Shape;67;p7"/>
          <p:cNvSpPr txBox="1"/>
          <p:nvPr>
            <p:ph idx="1" type="body"/>
          </p:nvPr>
        </p:nvSpPr>
        <p:spPr>
          <a:xfrm>
            <a:off x="1730000" y="2630067"/>
            <a:ext cx="5065200" cy="3221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8" name="Google Shape;68;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5875053" y="0"/>
            <a:ext cx="6316642" cy="6857829"/>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0" name="Google Shape;90;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507989"/>
            <a:ext cx="1383765" cy="1355016"/>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730000" y="2211100"/>
            <a:ext cx="4048500" cy="2335500"/>
          </a:xfrm>
          <a:prstGeom prst="rect">
            <a:avLst/>
          </a:prstGeom>
        </p:spPr>
        <p:txBody>
          <a:bodyPr anchorCtr="0" anchor="t"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96" name="Google Shape;96;p9"/>
          <p:cNvSpPr txBox="1"/>
          <p:nvPr>
            <p:ph idx="1" type="subTitle"/>
          </p:nvPr>
        </p:nvSpPr>
        <p:spPr>
          <a:xfrm>
            <a:off x="1730000" y="4717333"/>
            <a:ext cx="4048500" cy="674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p:txBody>
      </p:sp>
      <p:sp>
        <p:nvSpPr>
          <p:cNvPr id="97" name="Google Shape;97;p9"/>
          <p:cNvSpPr txBox="1"/>
          <p:nvPr>
            <p:ph idx="2" type="body"/>
          </p:nvPr>
        </p:nvSpPr>
        <p:spPr>
          <a:xfrm>
            <a:off x="6197600" y="2262133"/>
            <a:ext cx="4902300" cy="3129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8" name="Google Shape;98;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5504636"/>
            <a:ext cx="931877" cy="912853"/>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1083633" y="5740500"/>
            <a:ext cx="9248100" cy="6984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04" name="Google Shape;104;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22.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comments" Target="../comments/commen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1" Type="http://schemas.openxmlformats.org/officeDocument/2006/relationships/hyperlink" Target="https://www.ncbi.nlm.nih.gov/pmc/articles/PMC7351545/" TargetMode="External"/><Relationship Id="rId10" Type="http://schemas.openxmlformats.org/officeDocument/2006/relationships/hyperlink" Target="https://www.npr.org/2021/01/08/954782512/boeing-to-pay-2-5-billion-settlement-over-deadly-737-max-crashes" TargetMode="External"/><Relationship Id="rId13" Type="http://schemas.openxmlformats.org/officeDocument/2006/relationships/hyperlink" Target="https://www.asme.org/topics-resources/content/the-ethical-lessons-of-deepwater" TargetMode="External"/><Relationship Id="rId12" Type="http://schemas.openxmlformats.org/officeDocument/2006/relationships/hyperlink" Target="https://www.britannica.com/event/Deepwater-Horizon-oil-spill" TargetMode="External"/><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i.pinimg.com/originals/91/28/63/91286398d55f8605e76e18bb9c30b0bd.jpg" TargetMode="External"/><Relationship Id="rId4" Type="http://schemas.openxmlformats.org/officeDocument/2006/relationships/hyperlink" Target="https://live.staticflickr.com/371/31913260434_66b48b71ff_b.jpg" TargetMode="External"/><Relationship Id="rId9" Type="http://schemas.openxmlformats.org/officeDocument/2006/relationships/hyperlink" Target="https://proceedings.mlr.press/v81/buolamwini18a/buolamwini18a.pdf" TargetMode="External"/><Relationship Id="rId5" Type="http://schemas.openxmlformats.org/officeDocument/2006/relationships/hyperlink" Target="https://i.imgur.com/lmKAZzq.jpg" TargetMode="External"/><Relationship Id="rId6" Type="http://schemas.openxmlformats.org/officeDocument/2006/relationships/hyperlink" Target="https://www.google.com/url?sa=i&amp;url=https%3A%2F%2Fabcnews.go.com%2FUS%2Frun-risk-documents-detail-oceangates-battle-whistleblower-years%2Fstory%3Fid%3D106965104&amp;psig=AOvVaw3IYChEFtIDc95X3rJpCQ20&amp;ust=1713817399037000&amp;source=images&amp;cd=vfe&amp;opi=89978449&amp;ved=0CBIQjRxqFwoTCOirg7yR1IUDFQAAAAAdAAAAABAZ" TargetMode="External"/><Relationship Id="rId7" Type="http://schemas.openxmlformats.org/officeDocument/2006/relationships/hyperlink" Target="https://i0.wp.com/timmaltin.com/wp-content/uploads/2019/05/broke-in-half.jpeg?fit=259%2C182&amp;ssl=1" TargetMode="External"/><Relationship Id="rId8" Type="http://schemas.openxmlformats.org/officeDocument/2006/relationships/hyperlink" Target="https://m.media-amazon.com/images/I/51iefaxmqeL.jp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resizing.flixster.com/-XZAfHZM39UwaGJIFWKAE8fS0ak=/v3/t/assets/p12939834_p_v12_at.jpg" TargetMode="External"/><Relationship Id="rId4" Type="http://schemas.openxmlformats.org/officeDocument/2006/relationships/hyperlink" Target="https://www.stephensandkenau.com/wp-content/themes/modeShipYardTheme/timthumb.php?w=640&amp;zc=1&amp;q=100&amp;src=https://www.stephensandkenau.com/wp-content/uploads/2015/10/19016-Titanic-Lifeboat.jpg&amp;a=b" TargetMode="External"/><Relationship Id="rId5" Type="http://schemas.openxmlformats.org/officeDocument/2006/relationships/hyperlink" Target="https://www.google.com/url?sa=i&amp;url=https%3A%2F%2Fwww.thestar.com%2Fentertainment%2Fmovies%2Fpassengers-actor-michael-sheen-talks-about-being-a-robo-bartender%2Farticle_eaae723e-01a6-5e66-95a1-92f09866d2c0.html&amp;psig=AOvVaw2mSUNvx6x9sdfII2duOAUi&amp;ust=1714053306511000&amp;source=images&amp;cd=vfe&amp;opi=89978449&amp;ved=0CBIQjRxqFwoTCODK4KWA24UDFQAAAAAdAAAAABAE" TargetMode="External"/><Relationship Id="rId6" Type="http://schemas.openxmlformats.org/officeDocument/2006/relationships/hyperlink" Target="https://xkcd.com/2030/" TargetMode="External"/><Relationship Id="rId7" Type="http://schemas.openxmlformats.org/officeDocument/2006/relationships/hyperlink" Target="https://www.eit.edu.au/the-truth-behind-murphys-la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1524000" y="4169664"/>
            <a:ext cx="9329928" cy="648367"/>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lay"/>
              <a:buNone/>
            </a:pPr>
            <a:r>
              <a:rPr lang="en-US" sz="4400">
                <a:latin typeface="Play"/>
                <a:ea typeface="Play"/>
                <a:cs typeface="Play"/>
                <a:sym typeface="Play"/>
              </a:rPr>
              <a:t>Passengers(2016) Conclusions</a:t>
            </a:r>
            <a:endParaRPr>
              <a:latin typeface="Play"/>
              <a:ea typeface="Play"/>
              <a:cs typeface="Play"/>
              <a:sym typeface="Play"/>
            </a:endParaRPr>
          </a:p>
        </p:txBody>
      </p:sp>
      <p:sp>
        <p:nvSpPr>
          <p:cNvPr id="141" name="Google Shape;141;p14"/>
          <p:cNvSpPr txBox="1"/>
          <p:nvPr>
            <p:ph idx="1" type="subTitle"/>
          </p:nvPr>
        </p:nvSpPr>
        <p:spPr>
          <a:xfrm>
            <a:off x="1616964" y="4947992"/>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222222"/>
              </a:buClr>
              <a:buSzPts val="2400"/>
              <a:buNone/>
            </a:pPr>
            <a:r>
              <a:rPr i="0" lang="en-US">
                <a:solidFill>
                  <a:srgbClr val="222222"/>
                </a:solidFill>
                <a:latin typeface="Play"/>
                <a:ea typeface="Play"/>
                <a:cs typeface="Play"/>
                <a:sym typeface="Play"/>
              </a:rPr>
              <a:t>Alex Li, Zackary Perry, Vaansh Mansharamani, Simon Tong</a:t>
            </a:r>
            <a:endParaRPr>
              <a:latin typeface="Play"/>
              <a:ea typeface="Play"/>
              <a:cs typeface="Play"/>
              <a:sym typeface="Play"/>
            </a:endParaRPr>
          </a:p>
        </p:txBody>
      </p:sp>
      <p:pic>
        <p:nvPicPr>
          <p:cNvPr descr="A person and person looking at each other&#10;&#10;Description automatically generated" id="142" name="Google Shape;142;p14"/>
          <p:cNvPicPr preferRelativeResize="0"/>
          <p:nvPr/>
        </p:nvPicPr>
        <p:blipFill rotWithShape="1">
          <a:blip r:embed="rId3">
            <a:alphaModFix/>
          </a:blip>
          <a:srcRect b="0" l="0" r="0" t="0"/>
          <a:stretch/>
        </p:blipFill>
        <p:spPr>
          <a:xfrm>
            <a:off x="3220212" y="650209"/>
            <a:ext cx="5751578" cy="3235263"/>
          </a:xfrm>
          <a:prstGeom prst="rect">
            <a:avLst/>
          </a:prstGeom>
          <a:noFill/>
          <a:ln>
            <a:noFill/>
          </a:ln>
        </p:spPr>
      </p:pic>
      <p:sp>
        <p:nvSpPr>
          <p:cNvPr id="143" name="Google Shape;143;p14"/>
          <p:cNvSpPr txBox="1"/>
          <p:nvPr>
            <p:ph idx="12" type="sldNum"/>
          </p:nvPr>
        </p:nvSpPr>
        <p:spPr>
          <a:xfrm>
            <a:off x="8514850" y="6492900"/>
            <a:ext cx="2743200" cy="365100"/>
          </a:xfrm>
          <a:prstGeom prst="rect">
            <a:avLst/>
          </a:prstGeom>
        </p:spPr>
        <p:txBody>
          <a:bodyPr anchorCtr="0" anchor="ctr" bIns="121900" lIns="121900" spcFirstLastPara="1" rIns="121900" wrap="square" tIns="121900">
            <a:normAutofit fontScale="70000" lnSpcReduction="20000"/>
          </a:bodyPr>
          <a:lstStyle/>
          <a:p>
            <a:pPr indent="0" lvl="0" marL="0" rtl="0" algn="r">
              <a:spcBef>
                <a:spcPts val="0"/>
              </a:spcBef>
              <a:spcAft>
                <a:spcPts val="0"/>
              </a:spcAft>
              <a:buNone/>
            </a:pPr>
            <a:fld id="{00000000-1234-1234-1234-123412341234}" type="slidenum">
              <a:rPr lang="en-US">
                <a:latin typeface="Lato"/>
                <a:ea typeface="Lato"/>
                <a:cs typeface="Lato"/>
                <a:sym typeface="Lato"/>
              </a:rPr>
              <a:t>‹#›</a:t>
            </a:fld>
            <a:endParaRPr>
              <a:latin typeface="Lato"/>
              <a:ea typeface="Lato"/>
              <a:cs typeface="Lato"/>
              <a:sym typeface="Lato"/>
            </a:endParaRPr>
          </a:p>
        </p:txBody>
      </p:sp>
      <p:sp>
        <p:nvSpPr>
          <p:cNvPr id="144" name="Google Shape;144;p14"/>
          <p:cNvSpPr txBox="1"/>
          <p:nvPr/>
        </p:nvSpPr>
        <p:spPr>
          <a:xfrm>
            <a:off x="2312100" y="3269600"/>
            <a:ext cx="90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[17]</a:t>
            </a:r>
            <a:endParaRPr sz="24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229025" y="2365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Reason 4: Autodoc &amp; ID</a:t>
            </a:r>
            <a:endParaRPr/>
          </a:p>
        </p:txBody>
      </p:sp>
      <p:sp>
        <p:nvSpPr>
          <p:cNvPr id="232" name="Google Shape;232;p23"/>
          <p:cNvSpPr txBox="1"/>
          <p:nvPr>
            <p:ph idx="1" type="body"/>
          </p:nvPr>
        </p:nvSpPr>
        <p:spPr>
          <a:xfrm>
            <a:off x="405450" y="1637475"/>
            <a:ext cx="51609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Autodoc requires ID of a Crew Member to perform advanced commands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US"/>
              <a:t>The ID of all Passengers controls all their </a:t>
            </a:r>
            <a:r>
              <a:rPr lang="en-US"/>
              <a:t>privileges</a:t>
            </a:r>
            <a:r>
              <a:rPr lang="en-US"/>
              <a:t> on the ship.</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US"/>
              <a:t>Ethically Inconsiderate, considering emergency </a:t>
            </a:r>
            <a:endParaRPr/>
          </a:p>
        </p:txBody>
      </p:sp>
      <p:sp>
        <p:nvSpPr>
          <p:cNvPr id="233" name="Google Shape;233;p2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pic>
        <p:nvPicPr>
          <p:cNvPr id="234" name="Google Shape;234;p23"/>
          <p:cNvPicPr preferRelativeResize="0"/>
          <p:nvPr/>
        </p:nvPicPr>
        <p:blipFill>
          <a:blip r:embed="rId3">
            <a:alphaModFix/>
          </a:blip>
          <a:stretch>
            <a:fillRect/>
          </a:stretch>
        </p:blipFill>
        <p:spPr>
          <a:xfrm>
            <a:off x="6264900" y="576225"/>
            <a:ext cx="4377625" cy="2854004"/>
          </a:xfrm>
          <a:prstGeom prst="rect">
            <a:avLst/>
          </a:prstGeom>
          <a:noFill/>
          <a:ln>
            <a:noFill/>
          </a:ln>
        </p:spPr>
      </p:pic>
      <p:sp>
        <p:nvSpPr>
          <p:cNvPr id="235" name="Google Shape;235;p23"/>
          <p:cNvSpPr txBox="1"/>
          <p:nvPr/>
        </p:nvSpPr>
        <p:spPr>
          <a:xfrm>
            <a:off x="5461325" y="1008175"/>
            <a:ext cx="72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[16]</a:t>
            </a:r>
            <a:endParaRPr sz="2400">
              <a:solidFill>
                <a:schemeClr val="dk2"/>
              </a:solidFill>
            </a:endParaRPr>
          </a:p>
        </p:txBody>
      </p:sp>
      <p:pic>
        <p:nvPicPr>
          <p:cNvPr id="236" name="Google Shape;236;p23"/>
          <p:cNvPicPr preferRelativeResize="0"/>
          <p:nvPr/>
        </p:nvPicPr>
        <p:blipFill>
          <a:blip r:embed="rId4">
            <a:alphaModFix/>
          </a:blip>
          <a:stretch>
            <a:fillRect/>
          </a:stretch>
        </p:blipFill>
        <p:spPr>
          <a:xfrm>
            <a:off x="6264888" y="3523101"/>
            <a:ext cx="4377634" cy="2740375"/>
          </a:xfrm>
          <a:prstGeom prst="rect">
            <a:avLst/>
          </a:prstGeom>
          <a:noFill/>
          <a:ln>
            <a:noFill/>
          </a:ln>
        </p:spPr>
      </p:pic>
      <p:sp>
        <p:nvSpPr>
          <p:cNvPr id="237" name="Google Shape;237;p23"/>
          <p:cNvSpPr txBox="1"/>
          <p:nvPr/>
        </p:nvSpPr>
        <p:spPr>
          <a:xfrm>
            <a:off x="5394875" y="4895675"/>
            <a:ext cx="85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[17]</a:t>
            </a:r>
            <a:endParaRPr sz="24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19580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Reason 5: </a:t>
            </a:r>
            <a:r>
              <a:rPr lang="en-US" sz="3300"/>
              <a:t>Real life </a:t>
            </a:r>
            <a:r>
              <a:rPr lang="en-US" sz="3300"/>
              <a:t>Parallels of Lack of Redundancy</a:t>
            </a:r>
            <a:endParaRPr sz="3300"/>
          </a:p>
        </p:txBody>
      </p:sp>
      <p:sp>
        <p:nvSpPr>
          <p:cNvPr id="243" name="Google Shape;243;p24"/>
          <p:cNvSpPr txBox="1"/>
          <p:nvPr>
            <p:ph idx="1" type="body"/>
          </p:nvPr>
        </p:nvSpPr>
        <p:spPr>
          <a:xfrm>
            <a:off x="950250" y="2031250"/>
            <a:ext cx="4578000" cy="3650100"/>
          </a:xfrm>
          <a:prstGeom prst="rect">
            <a:avLst/>
          </a:prstGeom>
        </p:spPr>
        <p:txBody>
          <a:bodyPr anchorCtr="0" anchor="t" bIns="45700" lIns="91425" spcFirstLastPara="1" rIns="91425" wrap="square" tIns="45700">
            <a:normAutofit/>
          </a:bodyPr>
          <a:lstStyle/>
          <a:p>
            <a:pPr indent="0" lvl="0" marL="0" rtl="0" algn="l">
              <a:lnSpc>
                <a:spcPct val="70000"/>
              </a:lnSpc>
              <a:spcBef>
                <a:spcPts val="1000"/>
              </a:spcBef>
              <a:spcAft>
                <a:spcPts val="0"/>
              </a:spcAft>
              <a:buNone/>
            </a:pPr>
            <a:r>
              <a:rPr lang="en-US" sz="2200">
                <a:solidFill>
                  <a:schemeClr val="dk1"/>
                </a:solidFill>
              </a:rPr>
              <a:t>- </a:t>
            </a:r>
            <a:r>
              <a:rPr lang="en-US" sz="2200">
                <a:solidFill>
                  <a:schemeClr val="dk1"/>
                </a:solidFill>
              </a:rPr>
              <a:t>Ocean Gate Titan Submarine</a:t>
            </a:r>
            <a:endParaRPr sz="2200">
              <a:solidFill>
                <a:schemeClr val="dk1"/>
              </a:solidFill>
            </a:endParaRPr>
          </a:p>
          <a:p>
            <a:pPr indent="0" lvl="0" marL="0" rtl="0" algn="l">
              <a:lnSpc>
                <a:spcPct val="70000"/>
              </a:lnSpc>
              <a:spcBef>
                <a:spcPts val="1600"/>
              </a:spcBef>
              <a:spcAft>
                <a:spcPts val="0"/>
              </a:spcAft>
              <a:buNone/>
            </a:pPr>
            <a:r>
              <a:rPr lang="en-US" sz="2200">
                <a:solidFill>
                  <a:schemeClr val="dk1"/>
                </a:solidFill>
              </a:rPr>
              <a:t> </a:t>
            </a:r>
            <a:endParaRPr sz="2200">
              <a:solidFill>
                <a:schemeClr val="dk1"/>
              </a:solidFill>
            </a:endParaRPr>
          </a:p>
          <a:p>
            <a:pPr indent="0" lvl="0" marL="0" rtl="0" algn="l">
              <a:lnSpc>
                <a:spcPct val="70000"/>
              </a:lnSpc>
              <a:spcBef>
                <a:spcPts val="1600"/>
              </a:spcBef>
              <a:spcAft>
                <a:spcPts val="0"/>
              </a:spcAft>
              <a:buNone/>
            </a:pPr>
            <a:r>
              <a:t/>
            </a:r>
            <a:endParaRPr sz="2200">
              <a:solidFill>
                <a:schemeClr val="dk1"/>
              </a:solidFill>
            </a:endParaRPr>
          </a:p>
          <a:p>
            <a:pPr indent="0" lvl="0" marL="0" rtl="0" algn="l">
              <a:lnSpc>
                <a:spcPct val="70000"/>
              </a:lnSpc>
              <a:spcBef>
                <a:spcPts val="1600"/>
              </a:spcBef>
              <a:spcAft>
                <a:spcPts val="0"/>
              </a:spcAft>
              <a:buNone/>
            </a:pPr>
            <a:r>
              <a:t/>
            </a:r>
            <a:endParaRPr sz="2200">
              <a:solidFill>
                <a:schemeClr val="dk1"/>
              </a:solidFill>
            </a:endParaRPr>
          </a:p>
          <a:p>
            <a:pPr indent="0" lvl="0" marL="0" rtl="0" algn="l">
              <a:lnSpc>
                <a:spcPct val="70000"/>
              </a:lnSpc>
              <a:spcBef>
                <a:spcPts val="1600"/>
              </a:spcBef>
              <a:spcAft>
                <a:spcPts val="0"/>
              </a:spcAft>
              <a:buNone/>
            </a:pPr>
            <a:r>
              <a:t/>
            </a:r>
            <a:endParaRPr sz="2200">
              <a:solidFill>
                <a:schemeClr val="dk1"/>
              </a:solidFill>
            </a:endParaRPr>
          </a:p>
          <a:p>
            <a:pPr indent="0" lvl="0" marL="0" rtl="0" algn="l">
              <a:lnSpc>
                <a:spcPct val="70000"/>
              </a:lnSpc>
              <a:spcBef>
                <a:spcPts val="1600"/>
              </a:spcBef>
              <a:spcAft>
                <a:spcPts val="0"/>
              </a:spcAft>
              <a:buNone/>
            </a:pPr>
            <a:r>
              <a:t/>
            </a:r>
            <a:endParaRPr sz="2200">
              <a:solidFill>
                <a:schemeClr val="dk1"/>
              </a:solidFill>
            </a:endParaRPr>
          </a:p>
          <a:p>
            <a:pPr indent="0" lvl="0" marL="0" rtl="0" algn="l">
              <a:lnSpc>
                <a:spcPct val="70000"/>
              </a:lnSpc>
              <a:spcBef>
                <a:spcPts val="1600"/>
              </a:spcBef>
              <a:spcAft>
                <a:spcPts val="0"/>
              </a:spcAft>
              <a:buNone/>
            </a:pPr>
            <a:r>
              <a:rPr lang="en-US" sz="2200">
                <a:solidFill>
                  <a:schemeClr val="dk1"/>
                </a:solidFill>
              </a:rPr>
              <a:t>-The Titanic [1517 people died]</a:t>
            </a:r>
            <a:endParaRPr sz="2200">
              <a:solidFill>
                <a:schemeClr val="dk1"/>
              </a:solidFill>
            </a:endParaRPr>
          </a:p>
          <a:p>
            <a:pPr indent="0" lvl="0" marL="0" rtl="0" algn="l">
              <a:lnSpc>
                <a:spcPct val="70000"/>
              </a:lnSpc>
              <a:spcBef>
                <a:spcPts val="1600"/>
              </a:spcBef>
              <a:spcAft>
                <a:spcPts val="1600"/>
              </a:spcAft>
              <a:buNone/>
            </a:pPr>
            <a:r>
              <a:t/>
            </a:r>
            <a:endParaRPr sz="2200">
              <a:solidFill>
                <a:schemeClr val="dk1"/>
              </a:solidFill>
            </a:endParaRPr>
          </a:p>
        </p:txBody>
      </p:sp>
      <p:sp>
        <p:nvSpPr>
          <p:cNvPr id="244" name="Google Shape;244;p2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245" name="Google Shape;245;p24"/>
          <p:cNvSpPr txBox="1"/>
          <p:nvPr/>
        </p:nvSpPr>
        <p:spPr>
          <a:xfrm>
            <a:off x="838200" y="5127250"/>
            <a:ext cx="457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pic>
        <p:nvPicPr>
          <p:cNvPr id="246" name="Google Shape;246;p24"/>
          <p:cNvPicPr preferRelativeResize="0"/>
          <p:nvPr/>
        </p:nvPicPr>
        <p:blipFill>
          <a:blip r:embed="rId3">
            <a:alphaModFix/>
          </a:blip>
          <a:stretch>
            <a:fillRect/>
          </a:stretch>
        </p:blipFill>
        <p:spPr>
          <a:xfrm>
            <a:off x="6858875" y="997425"/>
            <a:ext cx="3786650" cy="2369249"/>
          </a:xfrm>
          <a:prstGeom prst="rect">
            <a:avLst/>
          </a:prstGeom>
          <a:noFill/>
          <a:ln>
            <a:noFill/>
          </a:ln>
        </p:spPr>
      </p:pic>
      <p:pic>
        <p:nvPicPr>
          <p:cNvPr id="247" name="Google Shape;247;p24"/>
          <p:cNvPicPr preferRelativeResize="0"/>
          <p:nvPr/>
        </p:nvPicPr>
        <p:blipFill>
          <a:blip r:embed="rId4">
            <a:alphaModFix/>
          </a:blip>
          <a:stretch>
            <a:fillRect/>
          </a:stretch>
        </p:blipFill>
        <p:spPr>
          <a:xfrm>
            <a:off x="6858875" y="3477650"/>
            <a:ext cx="3852525" cy="2707185"/>
          </a:xfrm>
          <a:prstGeom prst="rect">
            <a:avLst/>
          </a:prstGeom>
          <a:noFill/>
          <a:ln>
            <a:noFill/>
          </a:ln>
        </p:spPr>
      </p:pic>
      <p:pic>
        <p:nvPicPr>
          <p:cNvPr id="248" name="Google Shape;248;p24"/>
          <p:cNvPicPr preferRelativeResize="0"/>
          <p:nvPr/>
        </p:nvPicPr>
        <p:blipFill>
          <a:blip r:embed="rId5">
            <a:alphaModFix/>
          </a:blip>
          <a:stretch>
            <a:fillRect/>
          </a:stretch>
        </p:blipFill>
        <p:spPr>
          <a:xfrm>
            <a:off x="9988975" y="2641450"/>
            <a:ext cx="722425" cy="722425"/>
          </a:xfrm>
          <a:prstGeom prst="rect">
            <a:avLst/>
          </a:prstGeom>
          <a:noFill/>
          <a:ln>
            <a:noFill/>
          </a:ln>
        </p:spPr>
      </p:pic>
      <p:sp>
        <p:nvSpPr>
          <p:cNvPr id="249" name="Google Shape;249;p24"/>
          <p:cNvSpPr txBox="1"/>
          <p:nvPr/>
        </p:nvSpPr>
        <p:spPr>
          <a:xfrm>
            <a:off x="10711400" y="27256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[8]</a:t>
            </a:r>
            <a:endParaRPr/>
          </a:p>
        </p:txBody>
      </p:sp>
      <p:sp>
        <p:nvSpPr>
          <p:cNvPr id="250" name="Google Shape;250;p24"/>
          <p:cNvSpPr txBox="1"/>
          <p:nvPr/>
        </p:nvSpPr>
        <p:spPr>
          <a:xfrm>
            <a:off x="6220125" y="19050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[6]</a:t>
            </a:r>
            <a:endParaRPr sz="2400">
              <a:solidFill>
                <a:schemeClr val="dk2"/>
              </a:solidFill>
            </a:endParaRPr>
          </a:p>
        </p:txBody>
      </p:sp>
      <p:sp>
        <p:nvSpPr>
          <p:cNvPr id="251" name="Google Shape;251;p24"/>
          <p:cNvSpPr txBox="1"/>
          <p:nvPr/>
        </p:nvSpPr>
        <p:spPr>
          <a:xfrm>
            <a:off x="6136350" y="3842250"/>
            <a:ext cx="72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[7]</a:t>
            </a:r>
            <a:endParaRPr sz="2400">
              <a:solidFill>
                <a:schemeClr val="dk2"/>
              </a:solidFill>
            </a:endParaRPr>
          </a:p>
        </p:txBody>
      </p:sp>
      <p:pic>
        <p:nvPicPr>
          <p:cNvPr id="252" name="Google Shape;252;p24"/>
          <p:cNvPicPr preferRelativeResize="0"/>
          <p:nvPr/>
        </p:nvPicPr>
        <p:blipFill>
          <a:blip r:embed="rId6">
            <a:alphaModFix/>
          </a:blip>
          <a:stretch>
            <a:fillRect/>
          </a:stretch>
        </p:blipFill>
        <p:spPr>
          <a:xfrm>
            <a:off x="6858875" y="5575125"/>
            <a:ext cx="975525" cy="609700"/>
          </a:xfrm>
          <a:prstGeom prst="rect">
            <a:avLst/>
          </a:prstGeom>
          <a:noFill/>
          <a:ln>
            <a:noFill/>
          </a:ln>
        </p:spPr>
      </p:pic>
      <p:sp>
        <p:nvSpPr>
          <p:cNvPr id="253" name="Google Shape;253;p24"/>
          <p:cNvSpPr txBox="1"/>
          <p:nvPr/>
        </p:nvSpPr>
        <p:spPr>
          <a:xfrm>
            <a:off x="6056850" y="5575125"/>
            <a:ext cx="80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[18]</a:t>
            </a:r>
            <a:endParaRPr sz="24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Murphy’s Laws</a:t>
            </a:r>
            <a:endParaRPr/>
          </a:p>
        </p:txBody>
      </p:sp>
      <p:sp>
        <p:nvSpPr>
          <p:cNvPr id="259" name="Google Shape;259;p2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pic>
        <p:nvPicPr>
          <p:cNvPr id="260" name="Google Shape;260;p25"/>
          <p:cNvPicPr preferRelativeResize="0"/>
          <p:nvPr/>
        </p:nvPicPr>
        <p:blipFill>
          <a:blip r:embed="rId3">
            <a:alphaModFix/>
          </a:blip>
          <a:stretch>
            <a:fillRect/>
          </a:stretch>
        </p:blipFill>
        <p:spPr>
          <a:xfrm>
            <a:off x="548750" y="1594750"/>
            <a:ext cx="4646550" cy="4665525"/>
          </a:xfrm>
          <a:prstGeom prst="rect">
            <a:avLst/>
          </a:prstGeom>
          <a:noFill/>
          <a:ln>
            <a:noFill/>
          </a:ln>
        </p:spPr>
      </p:pic>
      <p:sp>
        <p:nvSpPr>
          <p:cNvPr id="261" name="Google Shape;261;p25"/>
          <p:cNvSpPr txBox="1"/>
          <p:nvPr/>
        </p:nvSpPr>
        <p:spPr>
          <a:xfrm>
            <a:off x="5392725" y="5680975"/>
            <a:ext cx="9849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[27]</a:t>
            </a:r>
            <a:endParaRPr sz="2400">
              <a:solidFill>
                <a:schemeClr val="dk2"/>
              </a:solidFill>
            </a:endParaRPr>
          </a:p>
        </p:txBody>
      </p:sp>
      <p:sp>
        <p:nvSpPr>
          <p:cNvPr id="262" name="Google Shape;262;p25"/>
          <p:cNvSpPr txBox="1"/>
          <p:nvPr/>
        </p:nvSpPr>
        <p:spPr>
          <a:xfrm>
            <a:off x="6906050" y="1594750"/>
            <a:ext cx="3699300" cy="4771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2"/>
              </a:buClr>
              <a:buSzPts val="2400"/>
              <a:buAutoNum type="arabicPeriod"/>
            </a:pPr>
            <a:r>
              <a:rPr lang="en-US" sz="2400">
                <a:solidFill>
                  <a:schemeClr val="dk2"/>
                </a:solidFill>
              </a:rPr>
              <a:t>the ships reactor getting hit</a:t>
            </a:r>
            <a:endParaRPr sz="2400">
              <a:solidFill>
                <a:schemeClr val="dk2"/>
              </a:solidFill>
            </a:endParaRPr>
          </a:p>
          <a:p>
            <a:pPr indent="-381000" lvl="0" marL="457200" rtl="0" algn="l">
              <a:spcBef>
                <a:spcPts val="0"/>
              </a:spcBef>
              <a:spcAft>
                <a:spcPts val="0"/>
              </a:spcAft>
              <a:buClr>
                <a:schemeClr val="dk2"/>
              </a:buClr>
              <a:buSzPts val="2400"/>
              <a:buAutoNum type="arabicPeriod"/>
            </a:pPr>
            <a:r>
              <a:rPr lang="en-US" sz="2400">
                <a:solidFill>
                  <a:schemeClr val="dk2"/>
                </a:solidFill>
              </a:rPr>
              <a:t>Avalon overheating to try and fix the problem</a:t>
            </a:r>
            <a:endParaRPr sz="2400">
              <a:solidFill>
                <a:schemeClr val="dk2"/>
              </a:solidFill>
            </a:endParaRPr>
          </a:p>
          <a:p>
            <a:pPr indent="-381000" lvl="0" marL="457200" rtl="0" algn="l">
              <a:spcBef>
                <a:spcPts val="0"/>
              </a:spcBef>
              <a:spcAft>
                <a:spcPts val="0"/>
              </a:spcAft>
              <a:buClr>
                <a:schemeClr val="dk2"/>
              </a:buClr>
              <a:buSzPts val="2400"/>
              <a:buAutoNum type="arabicPeriod"/>
            </a:pPr>
            <a:r>
              <a:rPr lang="en-US" sz="2400">
                <a:solidFill>
                  <a:schemeClr val="dk2"/>
                </a:solidFill>
              </a:rPr>
              <a:t>asteroid</a:t>
            </a:r>
            <a:r>
              <a:rPr lang="en-US" sz="2400">
                <a:solidFill>
                  <a:schemeClr val="dk2"/>
                </a:solidFill>
              </a:rPr>
              <a:t> hitting specifically the ships fusion reactor</a:t>
            </a:r>
            <a:endParaRPr sz="2400">
              <a:solidFill>
                <a:schemeClr val="dk2"/>
              </a:solidFill>
            </a:endParaRPr>
          </a:p>
          <a:p>
            <a:pPr indent="-381000" lvl="0" marL="457200" rtl="0" algn="l">
              <a:spcBef>
                <a:spcPts val="0"/>
              </a:spcBef>
              <a:spcAft>
                <a:spcPts val="0"/>
              </a:spcAft>
              <a:buClr>
                <a:schemeClr val="dk2"/>
              </a:buClr>
              <a:buSzPts val="2400"/>
              <a:buAutoNum type="arabicPeriod"/>
            </a:pPr>
            <a:r>
              <a:rPr lang="en-US" sz="2400">
                <a:solidFill>
                  <a:schemeClr val="dk2"/>
                </a:solidFill>
              </a:rPr>
              <a:t>nature=</a:t>
            </a:r>
            <a:r>
              <a:rPr lang="en-US" sz="2400">
                <a:solidFill>
                  <a:schemeClr val="dk2"/>
                </a:solidFill>
              </a:rPr>
              <a:t>asteroid</a:t>
            </a:r>
            <a:endParaRPr sz="2400">
              <a:solidFill>
                <a:schemeClr val="dk2"/>
              </a:solidFill>
            </a:endParaRPr>
          </a:p>
          <a:p>
            <a:pPr indent="-381000" lvl="0" marL="457200" rtl="0" algn="l">
              <a:spcBef>
                <a:spcPts val="0"/>
              </a:spcBef>
              <a:spcAft>
                <a:spcPts val="0"/>
              </a:spcAft>
              <a:buClr>
                <a:schemeClr val="dk2"/>
              </a:buClr>
              <a:buSzPts val="2400"/>
              <a:buAutoNum type="arabicPeriod"/>
            </a:pPr>
            <a:r>
              <a:rPr lang="en-US" sz="2400">
                <a:solidFill>
                  <a:schemeClr val="dk2"/>
                </a:solidFill>
              </a:rPr>
              <a:t>“They never malfunction”-my boy arthur</a:t>
            </a:r>
            <a:endParaRPr sz="24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Play"/>
                <a:ea typeface="Play"/>
                <a:cs typeface="Play"/>
                <a:sym typeface="Play"/>
              </a:rPr>
              <a:t>Conclusion 2</a:t>
            </a:r>
            <a:endParaRPr>
              <a:latin typeface="Play"/>
              <a:ea typeface="Play"/>
              <a:cs typeface="Play"/>
              <a:sym typeface="Play"/>
            </a:endParaRPr>
          </a:p>
        </p:txBody>
      </p:sp>
      <p:sp>
        <p:nvSpPr>
          <p:cNvPr id="268" name="Google Shape;268;p26"/>
          <p:cNvSpPr txBox="1"/>
          <p:nvPr>
            <p:ph idx="1" type="body"/>
          </p:nvPr>
        </p:nvSpPr>
        <p:spPr>
          <a:xfrm>
            <a:off x="838200" y="1825625"/>
            <a:ext cx="10940100" cy="4351200"/>
          </a:xfrm>
          <a:prstGeom prst="rect">
            <a:avLst/>
          </a:prstGeom>
        </p:spPr>
        <p:txBody>
          <a:bodyPr anchorCtr="0" anchor="t" bIns="45700" lIns="91425" spcFirstLastPara="1" rIns="91425" wrap="square" tIns="45700">
            <a:normAutofit/>
          </a:bodyPr>
          <a:lstStyle/>
          <a:p>
            <a:pPr indent="0" lvl="0" marL="0" rtl="0" algn="ctr">
              <a:spcBef>
                <a:spcPts val="1000"/>
              </a:spcBef>
              <a:spcAft>
                <a:spcPts val="1600"/>
              </a:spcAft>
              <a:buNone/>
            </a:pPr>
            <a:r>
              <a:rPr b="1" lang="en-US" sz="3900">
                <a:latin typeface="Play"/>
                <a:ea typeface="Play"/>
                <a:cs typeface="Play"/>
                <a:sym typeface="Play"/>
              </a:rPr>
              <a:t>Emphasizing the importance of honesty regarding safety information is crucial, due to the significant negative impacts that misinformation can have.</a:t>
            </a:r>
            <a:endParaRPr b="1" sz="3900">
              <a:latin typeface="Play"/>
              <a:ea typeface="Play"/>
              <a:cs typeface="Play"/>
              <a:sym typeface="Play"/>
            </a:endParaRPr>
          </a:p>
        </p:txBody>
      </p:sp>
      <p:sp>
        <p:nvSpPr>
          <p:cNvPr id="269" name="Google Shape;269;p2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Reasons</a:t>
            </a:r>
            <a:endParaRPr/>
          </a:p>
        </p:txBody>
      </p:sp>
      <p:sp>
        <p:nvSpPr>
          <p:cNvPr id="275" name="Google Shape;275;p2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276" name="Google Shape;276;p27"/>
          <p:cNvSpPr txBox="1"/>
          <p:nvPr/>
        </p:nvSpPr>
        <p:spPr>
          <a:xfrm>
            <a:off x="7593000" y="1873625"/>
            <a:ext cx="3000000" cy="178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400">
                <a:solidFill>
                  <a:schemeClr val="dk2"/>
                </a:solidFill>
              </a:rPr>
              <a:t>Put image of the help desk here</a:t>
            </a:r>
            <a:endParaRPr sz="2400">
              <a:solidFill>
                <a:schemeClr val="dk2"/>
              </a:solidFill>
            </a:endParaRPr>
          </a:p>
          <a:p>
            <a:pPr indent="0" lvl="0" marL="0" rtl="0" algn="l">
              <a:lnSpc>
                <a:spcPct val="90000"/>
              </a:lnSpc>
              <a:spcBef>
                <a:spcPts val="1600"/>
              </a:spcBef>
              <a:spcAft>
                <a:spcPts val="0"/>
              </a:spcAft>
              <a:buNone/>
            </a:pPr>
            <a:r>
              <a:t/>
            </a:r>
            <a:endParaRPr sz="2400">
              <a:solidFill>
                <a:schemeClr val="dk2"/>
              </a:solidFill>
            </a:endParaRPr>
          </a:p>
          <a:p>
            <a:pPr indent="0" lvl="0" marL="0" rtl="0" algn="l">
              <a:lnSpc>
                <a:spcPct val="90000"/>
              </a:lnSpc>
              <a:spcBef>
                <a:spcPts val="1600"/>
              </a:spcBef>
              <a:spcAft>
                <a:spcPts val="1600"/>
              </a:spcAft>
              <a:buNone/>
            </a:pPr>
            <a:r>
              <a:t/>
            </a:r>
            <a:endParaRPr/>
          </a:p>
        </p:txBody>
      </p:sp>
      <p:sp>
        <p:nvSpPr>
          <p:cNvPr id="277" name="Google Shape;277;p27"/>
          <p:cNvSpPr txBox="1"/>
          <p:nvPr/>
        </p:nvSpPr>
        <p:spPr>
          <a:xfrm>
            <a:off x="5192475" y="5103750"/>
            <a:ext cx="87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[23]</a:t>
            </a:r>
            <a:endParaRPr sz="2400">
              <a:solidFill>
                <a:schemeClr val="dk2"/>
              </a:solidFill>
            </a:endParaRPr>
          </a:p>
        </p:txBody>
      </p:sp>
      <p:pic>
        <p:nvPicPr>
          <p:cNvPr id="278" name="Google Shape;278;p27"/>
          <p:cNvPicPr preferRelativeResize="0"/>
          <p:nvPr/>
        </p:nvPicPr>
        <p:blipFill>
          <a:blip r:embed="rId3">
            <a:alphaModFix/>
          </a:blip>
          <a:stretch>
            <a:fillRect/>
          </a:stretch>
        </p:blipFill>
        <p:spPr>
          <a:xfrm>
            <a:off x="738925" y="1690825"/>
            <a:ext cx="5400294" cy="3412925"/>
          </a:xfrm>
          <a:prstGeom prst="rect">
            <a:avLst/>
          </a:prstGeom>
          <a:noFill/>
          <a:ln>
            <a:noFill/>
          </a:ln>
        </p:spPr>
      </p:pic>
      <p:pic>
        <p:nvPicPr>
          <p:cNvPr id="279" name="Google Shape;279;p27"/>
          <p:cNvPicPr preferRelativeResize="0"/>
          <p:nvPr/>
        </p:nvPicPr>
        <p:blipFill rotWithShape="1">
          <a:blip r:embed="rId4">
            <a:alphaModFix/>
          </a:blip>
          <a:srcRect b="931" l="0" r="0" t="0"/>
          <a:stretch/>
        </p:blipFill>
        <p:spPr>
          <a:xfrm>
            <a:off x="6275075" y="1722550"/>
            <a:ext cx="5635850" cy="3381200"/>
          </a:xfrm>
          <a:prstGeom prst="rect">
            <a:avLst/>
          </a:prstGeom>
          <a:noFill/>
          <a:ln>
            <a:noFill/>
          </a:ln>
        </p:spPr>
      </p:pic>
      <p:sp>
        <p:nvSpPr>
          <p:cNvPr id="280" name="Google Shape;280;p27"/>
          <p:cNvSpPr txBox="1"/>
          <p:nvPr/>
        </p:nvSpPr>
        <p:spPr>
          <a:xfrm>
            <a:off x="7900675" y="5103750"/>
            <a:ext cx="387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[24]</a:t>
            </a:r>
            <a:endParaRPr sz="24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Real World Examples</a:t>
            </a:r>
            <a:endParaRPr/>
          </a:p>
        </p:txBody>
      </p:sp>
      <p:sp>
        <p:nvSpPr>
          <p:cNvPr id="286" name="Google Shape;286;p28"/>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pic>
        <p:nvPicPr>
          <p:cNvPr id="287" name="Google Shape;287;p28"/>
          <p:cNvPicPr preferRelativeResize="0"/>
          <p:nvPr/>
        </p:nvPicPr>
        <p:blipFill>
          <a:blip r:embed="rId4">
            <a:alphaModFix/>
          </a:blip>
          <a:stretch>
            <a:fillRect/>
          </a:stretch>
        </p:blipFill>
        <p:spPr>
          <a:xfrm>
            <a:off x="758625" y="1825625"/>
            <a:ext cx="4900626" cy="3675475"/>
          </a:xfrm>
          <a:prstGeom prst="rect">
            <a:avLst/>
          </a:prstGeom>
          <a:noFill/>
          <a:ln>
            <a:noFill/>
          </a:ln>
        </p:spPr>
      </p:pic>
      <p:sp>
        <p:nvSpPr>
          <p:cNvPr id="288" name="Google Shape;288;p28"/>
          <p:cNvSpPr txBox="1"/>
          <p:nvPr/>
        </p:nvSpPr>
        <p:spPr>
          <a:xfrm>
            <a:off x="950838" y="5574100"/>
            <a:ext cx="4516200" cy="8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The Boeing 737 MAX crash[11]</a:t>
            </a:r>
            <a:endParaRPr sz="2400">
              <a:solidFill>
                <a:schemeClr val="dk2"/>
              </a:solidFill>
            </a:endParaRPr>
          </a:p>
        </p:txBody>
      </p:sp>
      <p:pic>
        <p:nvPicPr>
          <p:cNvPr id="289" name="Google Shape;289;p28"/>
          <p:cNvPicPr preferRelativeResize="0"/>
          <p:nvPr/>
        </p:nvPicPr>
        <p:blipFill>
          <a:blip r:embed="rId5">
            <a:alphaModFix/>
          </a:blip>
          <a:stretch>
            <a:fillRect/>
          </a:stretch>
        </p:blipFill>
        <p:spPr>
          <a:xfrm>
            <a:off x="6358350" y="1825624"/>
            <a:ext cx="4900624" cy="3675468"/>
          </a:xfrm>
          <a:prstGeom prst="rect">
            <a:avLst/>
          </a:prstGeom>
          <a:noFill/>
          <a:ln>
            <a:noFill/>
          </a:ln>
        </p:spPr>
      </p:pic>
      <p:sp>
        <p:nvSpPr>
          <p:cNvPr id="290" name="Google Shape;290;p28"/>
          <p:cNvSpPr txBox="1"/>
          <p:nvPr/>
        </p:nvSpPr>
        <p:spPr>
          <a:xfrm>
            <a:off x="6423213" y="5564525"/>
            <a:ext cx="4770900" cy="7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The Deepwater Horizon spill[13]</a:t>
            </a:r>
            <a:endParaRPr sz="2400">
              <a:solidFill>
                <a:schemeClr val="dk2"/>
              </a:solidFill>
            </a:endParaRPr>
          </a:p>
        </p:txBody>
      </p:sp>
    </p:spTree>
  </p:cSld>
  <p:clrMapOvr>
    <a:masterClrMapping/>
  </p:clrMapOvr>
  <mc:AlternateContent>
    <mc:Choice Requires="p14">
      <p:transition spd="med">
        <p14:flip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ph type="title"/>
          </p:nvPr>
        </p:nvSpPr>
        <p:spPr>
          <a:xfrm>
            <a:off x="687675" y="3369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Problem with - “100% Fail Safe”</a:t>
            </a:r>
            <a:endParaRPr/>
          </a:p>
        </p:txBody>
      </p:sp>
      <p:sp>
        <p:nvSpPr>
          <p:cNvPr id="296" name="Google Shape;296;p29"/>
          <p:cNvSpPr txBox="1"/>
          <p:nvPr>
            <p:ph idx="1" type="body"/>
          </p:nvPr>
        </p:nvSpPr>
        <p:spPr>
          <a:xfrm>
            <a:off x="254250" y="1603200"/>
            <a:ext cx="5086500" cy="43512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en-US"/>
              <a:t>“</a:t>
            </a:r>
            <a:r>
              <a:rPr lang="en-US"/>
              <a:t>Absolute Certainty Is Not Scientific”</a:t>
            </a:r>
            <a:endParaRPr/>
          </a:p>
          <a:p>
            <a:pPr indent="-342900" lvl="0" marL="457200" rtl="0" algn="l">
              <a:lnSpc>
                <a:spcPct val="150000"/>
              </a:lnSpc>
              <a:spcBef>
                <a:spcPts val="0"/>
              </a:spcBef>
              <a:spcAft>
                <a:spcPts val="0"/>
              </a:spcAft>
              <a:buSzPts val="1800"/>
              <a:buChar char="●"/>
            </a:pPr>
            <a:r>
              <a:rPr lang="en-US"/>
              <a:t>“There must be a way,”- Aurora when talking about going back to sleep in the pod</a:t>
            </a:r>
            <a:endParaRPr/>
          </a:p>
          <a:p>
            <a:pPr indent="-342900" lvl="0" marL="457200" rtl="0" algn="l">
              <a:lnSpc>
                <a:spcPct val="150000"/>
              </a:lnSpc>
              <a:spcBef>
                <a:spcPts val="1000"/>
              </a:spcBef>
              <a:spcAft>
                <a:spcPts val="1600"/>
              </a:spcAft>
              <a:buSzPts val="1800"/>
              <a:buChar char="●"/>
            </a:pPr>
            <a:r>
              <a:rPr lang="en-US"/>
              <a:t>The Homestead Group advertised the Avalon is 100% safe, although it clearly isn’t </a:t>
            </a:r>
            <a:endParaRPr/>
          </a:p>
        </p:txBody>
      </p:sp>
      <p:pic>
        <p:nvPicPr>
          <p:cNvPr id="297" name="Google Shape;297;p29"/>
          <p:cNvPicPr preferRelativeResize="0"/>
          <p:nvPr/>
        </p:nvPicPr>
        <p:blipFill>
          <a:blip r:embed="rId3">
            <a:alphaModFix/>
          </a:blip>
          <a:stretch>
            <a:fillRect/>
          </a:stretch>
        </p:blipFill>
        <p:spPr>
          <a:xfrm>
            <a:off x="5517950" y="1882074"/>
            <a:ext cx="5967500" cy="3349250"/>
          </a:xfrm>
          <a:prstGeom prst="rect">
            <a:avLst/>
          </a:prstGeom>
          <a:noFill/>
          <a:ln>
            <a:noFill/>
          </a:ln>
        </p:spPr>
      </p:pic>
      <p:sp>
        <p:nvSpPr>
          <p:cNvPr id="298" name="Google Shape;298;p29"/>
          <p:cNvSpPr txBox="1"/>
          <p:nvPr>
            <p:ph idx="12" type="sldNum"/>
          </p:nvPr>
        </p:nvSpPr>
        <p:spPr>
          <a:xfrm>
            <a:off x="8633650" y="649290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299" name="Google Shape;299;p29"/>
          <p:cNvSpPr txBox="1"/>
          <p:nvPr/>
        </p:nvSpPr>
        <p:spPr>
          <a:xfrm>
            <a:off x="11485450" y="3030550"/>
            <a:ext cx="825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[9]</a:t>
            </a:r>
            <a:endParaRPr sz="24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Play"/>
                <a:ea typeface="Play"/>
                <a:cs typeface="Play"/>
                <a:sym typeface="Play"/>
              </a:rPr>
              <a:t>Conclusion 3</a:t>
            </a:r>
            <a:endParaRPr>
              <a:latin typeface="Play"/>
              <a:ea typeface="Play"/>
              <a:cs typeface="Play"/>
              <a:sym typeface="Play"/>
            </a:endParaRPr>
          </a:p>
        </p:txBody>
      </p:sp>
      <p:sp>
        <p:nvSpPr>
          <p:cNvPr id="305" name="Google Shape;305;p3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ctr">
              <a:spcBef>
                <a:spcPts val="1000"/>
              </a:spcBef>
              <a:spcAft>
                <a:spcPts val="1600"/>
              </a:spcAft>
              <a:buNone/>
            </a:pPr>
            <a:r>
              <a:rPr b="1" lang="en-US" sz="3900">
                <a:latin typeface="Play"/>
                <a:ea typeface="Play"/>
                <a:cs typeface="Play"/>
                <a:sym typeface="Play"/>
              </a:rPr>
              <a:t>We should not be </a:t>
            </a:r>
            <a:r>
              <a:rPr b="1" lang="en-US" sz="3900">
                <a:latin typeface="Play"/>
                <a:ea typeface="Play"/>
                <a:cs typeface="Play"/>
                <a:sym typeface="Play"/>
              </a:rPr>
              <a:t>over reliant</a:t>
            </a:r>
            <a:r>
              <a:rPr b="1" lang="en-US" sz="3900">
                <a:latin typeface="Play"/>
                <a:ea typeface="Play"/>
                <a:cs typeface="Play"/>
                <a:sym typeface="Play"/>
              </a:rPr>
              <a:t> on </a:t>
            </a:r>
            <a:r>
              <a:rPr b="1" lang="en-US" sz="3900">
                <a:latin typeface="Play"/>
                <a:ea typeface="Play"/>
                <a:cs typeface="Play"/>
                <a:sym typeface="Play"/>
              </a:rPr>
              <a:t>Autopilot/AI systems for guidance of decision making. </a:t>
            </a:r>
            <a:endParaRPr b="1" sz="3900">
              <a:latin typeface="Play"/>
              <a:ea typeface="Play"/>
              <a:cs typeface="Play"/>
              <a:sym typeface="Play"/>
            </a:endParaRPr>
          </a:p>
        </p:txBody>
      </p:sp>
      <p:sp>
        <p:nvSpPr>
          <p:cNvPr id="306" name="Google Shape;306;p3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Reasons</a:t>
            </a:r>
            <a:endParaRPr/>
          </a:p>
        </p:txBody>
      </p:sp>
      <p:sp>
        <p:nvSpPr>
          <p:cNvPr id="312" name="Google Shape;312;p31"/>
          <p:cNvSpPr txBox="1"/>
          <p:nvPr>
            <p:ph idx="1" type="body"/>
          </p:nvPr>
        </p:nvSpPr>
        <p:spPr>
          <a:xfrm>
            <a:off x="838200" y="1825625"/>
            <a:ext cx="2692800" cy="1549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rPr lang="en-US"/>
              <a:t>Photo of </a:t>
            </a:r>
            <a:r>
              <a:rPr lang="en-US"/>
              <a:t>asteroid</a:t>
            </a:r>
            <a:r>
              <a:rPr lang="en-US"/>
              <a:t> hitting ship in beginning of movie</a:t>
            </a:r>
            <a:endParaRPr/>
          </a:p>
        </p:txBody>
      </p:sp>
      <p:sp>
        <p:nvSpPr>
          <p:cNvPr id="313" name="Google Shape;313;p3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314" name="Google Shape;314;p31"/>
          <p:cNvSpPr txBox="1"/>
          <p:nvPr/>
        </p:nvSpPr>
        <p:spPr>
          <a:xfrm>
            <a:off x="838200" y="3754575"/>
            <a:ext cx="3038700" cy="16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image of the system overheating to try to come up with the decision on what to do with the fusion reactor</a:t>
            </a:r>
            <a:endParaRPr sz="2400">
              <a:solidFill>
                <a:schemeClr val="dk2"/>
              </a:solidFill>
            </a:endParaRPr>
          </a:p>
        </p:txBody>
      </p:sp>
      <p:pic>
        <p:nvPicPr>
          <p:cNvPr id="315" name="Google Shape;315;p31"/>
          <p:cNvPicPr preferRelativeResize="0"/>
          <p:nvPr/>
        </p:nvPicPr>
        <p:blipFill>
          <a:blip r:embed="rId3">
            <a:alphaModFix/>
          </a:blip>
          <a:stretch>
            <a:fillRect/>
          </a:stretch>
        </p:blipFill>
        <p:spPr>
          <a:xfrm>
            <a:off x="7274325" y="1379188"/>
            <a:ext cx="3843550" cy="2442076"/>
          </a:xfrm>
          <a:prstGeom prst="rect">
            <a:avLst/>
          </a:prstGeom>
          <a:noFill/>
          <a:ln>
            <a:noFill/>
          </a:ln>
        </p:spPr>
      </p:pic>
      <p:sp>
        <p:nvSpPr>
          <p:cNvPr id="316" name="Google Shape;316;p31"/>
          <p:cNvSpPr txBox="1"/>
          <p:nvPr/>
        </p:nvSpPr>
        <p:spPr>
          <a:xfrm>
            <a:off x="5103275" y="2728675"/>
            <a:ext cx="78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[25]</a:t>
            </a:r>
            <a:endParaRPr sz="2400">
              <a:solidFill>
                <a:schemeClr val="dk2"/>
              </a:solidFill>
            </a:endParaRPr>
          </a:p>
        </p:txBody>
      </p:sp>
      <p:pic>
        <p:nvPicPr>
          <p:cNvPr id="317" name="Google Shape;317;p31"/>
          <p:cNvPicPr preferRelativeResize="0"/>
          <p:nvPr/>
        </p:nvPicPr>
        <p:blipFill>
          <a:blip r:embed="rId4">
            <a:alphaModFix/>
          </a:blip>
          <a:stretch>
            <a:fillRect/>
          </a:stretch>
        </p:blipFill>
        <p:spPr>
          <a:xfrm>
            <a:off x="5417625" y="3988322"/>
            <a:ext cx="4606366" cy="2442075"/>
          </a:xfrm>
          <a:prstGeom prst="rect">
            <a:avLst/>
          </a:prstGeom>
          <a:noFill/>
          <a:ln>
            <a:noFill/>
          </a:ln>
        </p:spPr>
      </p:pic>
      <p:sp>
        <p:nvSpPr>
          <p:cNvPr id="318" name="Google Shape;318;p31"/>
          <p:cNvSpPr txBox="1"/>
          <p:nvPr/>
        </p:nvSpPr>
        <p:spPr>
          <a:xfrm>
            <a:off x="4497525" y="5222000"/>
            <a:ext cx="92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[26]</a:t>
            </a:r>
            <a:endParaRPr sz="24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type="title"/>
          </p:nvPr>
        </p:nvSpPr>
        <p:spPr>
          <a:xfrm>
            <a:off x="262275" y="308675"/>
            <a:ext cx="118398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Increase Risk of Reliance on AI for Critical Decision Making</a:t>
            </a:r>
            <a:endParaRPr sz="3300"/>
          </a:p>
        </p:txBody>
      </p:sp>
      <p:sp>
        <p:nvSpPr>
          <p:cNvPr id="324" name="Google Shape;324;p32"/>
          <p:cNvSpPr txBox="1"/>
          <p:nvPr>
            <p:ph idx="1" type="body"/>
          </p:nvPr>
        </p:nvSpPr>
        <p:spPr>
          <a:xfrm>
            <a:off x="262275" y="1471200"/>
            <a:ext cx="5526300" cy="4351200"/>
          </a:xfrm>
          <a:prstGeom prst="rect">
            <a:avLst/>
          </a:prstGeom>
        </p:spPr>
        <p:txBody>
          <a:bodyPr anchorCtr="0" anchor="t" bIns="45700" lIns="91425" spcFirstLastPara="1" rIns="91425" wrap="square" tIns="45700">
            <a:normAutofit/>
          </a:bodyPr>
          <a:lstStyle/>
          <a:p>
            <a:pPr indent="0" lvl="0" marL="0" rtl="0" algn="l">
              <a:lnSpc>
                <a:spcPct val="70000"/>
              </a:lnSpc>
              <a:spcBef>
                <a:spcPts val="1000"/>
              </a:spcBef>
              <a:spcAft>
                <a:spcPts val="0"/>
              </a:spcAft>
              <a:buNone/>
            </a:pPr>
            <a:r>
              <a:rPr lang="en-US" sz="2200"/>
              <a:t>The </a:t>
            </a:r>
            <a:r>
              <a:rPr lang="en-US" sz="2200"/>
              <a:t>autopilot system is the sole ‘pilot’ of the spaceship Avalon </a:t>
            </a:r>
            <a:endParaRPr sz="2200"/>
          </a:p>
          <a:p>
            <a:pPr indent="0" lvl="0" marL="0" rtl="0" algn="l">
              <a:lnSpc>
                <a:spcPct val="70000"/>
              </a:lnSpc>
              <a:spcBef>
                <a:spcPts val="1600"/>
              </a:spcBef>
              <a:spcAft>
                <a:spcPts val="0"/>
              </a:spcAft>
              <a:buClr>
                <a:schemeClr val="dk1"/>
              </a:buClr>
              <a:buSzPts val="1100"/>
              <a:buFont typeface="Arial"/>
              <a:buNone/>
            </a:pPr>
            <a:r>
              <a:t/>
            </a:r>
            <a:endParaRPr sz="2200"/>
          </a:p>
          <a:p>
            <a:pPr indent="0" lvl="0" marL="0" rtl="0" algn="l">
              <a:lnSpc>
                <a:spcPct val="70000"/>
              </a:lnSpc>
              <a:spcBef>
                <a:spcPts val="1600"/>
              </a:spcBef>
              <a:spcAft>
                <a:spcPts val="0"/>
              </a:spcAft>
              <a:buNone/>
            </a:pPr>
            <a:r>
              <a:rPr lang="en-US" sz="2200"/>
              <a:t>In the movie, the spaceship was saved by People(Jim, Aurora), and not by the AI system. As such, </a:t>
            </a:r>
            <a:r>
              <a:rPr lang="en-US" sz="2200"/>
              <a:t>people</a:t>
            </a:r>
            <a:r>
              <a:rPr lang="en-US" sz="2200"/>
              <a:t>, or a </a:t>
            </a:r>
            <a:r>
              <a:rPr lang="en-US" sz="2200"/>
              <a:t>higher</a:t>
            </a:r>
            <a:r>
              <a:rPr lang="en-US" sz="2200"/>
              <a:t> level of tech is needed to make such critical decisions. </a:t>
            </a:r>
            <a:endParaRPr sz="2200"/>
          </a:p>
          <a:p>
            <a:pPr indent="0" lvl="0" marL="0" rtl="0" algn="l">
              <a:lnSpc>
                <a:spcPct val="70000"/>
              </a:lnSpc>
              <a:spcBef>
                <a:spcPts val="1600"/>
              </a:spcBef>
              <a:spcAft>
                <a:spcPts val="0"/>
              </a:spcAft>
              <a:buNone/>
            </a:pPr>
            <a:r>
              <a:t/>
            </a:r>
            <a:endParaRPr sz="2200"/>
          </a:p>
          <a:p>
            <a:pPr indent="0" lvl="0" marL="0" rtl="0" algn="l">
              <a:lnSpc>
                <a:spcPct val="70000"/>
              </a:lnSpc>
              <a:spcBef>
                <a:spcPts val="1600"/>
              </a:spcBef>
              <a:spcAft>
                <a:spcPts val="1600"/>
              </a:spcAft>
              <a:buNone/>
            </a:pPr>
            <a:r>
              <a:rPr lang="en-US" sz="2200"/>
              <a:t>AI systems can exhibit biases and affect certain groups disproportionately, for example races [1]. Without human intervention, there can be unintended consequences.</a:t>
            </a:r>
            <a:endParaRPr sz="2200"/>
          </a:p>
        </p:txBody>
      </p:sp>
      <p:sp>
        <p:nvSpPr>
          <p:cNvPr id="325" name="Google Shape;325;p3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pic>
        <p:nvPicPr>
          <p:cNvPr id="326" name="Google Shape;326;p32"/>
          <p:cNvPicPr preferRelativeResize="0"/>
          <p:nvPr/>
        </p:nvPicPr>
        <p:blipFill>
          <a:blip r:embed="rId3">
            <a:alphaModFix/>
          </a:blip>
          <a:stretch>
            <a:fillRect/>
          </a:stretch>
        </p:blipFill>
        <p:spPr>
          <a:xfrm>
            <a:off x="6665700" y="3011592"/>
            <a:ext cx="5526300" cy="2236208"/>
          </a:xfrm>
          <a:prstGeom prst="rect">
            <a:avLst/>
          </a:prstGeom>
          <a:noFill/>
          <a:ln>
            <a:noFill/>
          </a:ln>
        </p:spPr>
      </p:pic>
      <p:sp>
        <p:nvSpPr>
          <p:cNvPr id="327" name="Google Shape;327;p32"/>
          <p:cNvSpPr txBox="1"/>
          <p:nvPr/>
        </p:nvSpPr>
        <p:spPr>
          <a:xfrm>
            <a:off x="5946300" y="4632200"/>
            <a:ext cx="9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[10]</a:t>
            </a:r>
            <a:endParaRPr sz="2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726900" y="15721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Play"/>
                <a:ea typeface="Play"/>
                <a:cs typeface="Play"/>
                <a:sym typeface="Play"/>
              </a:rPr>
              <a:t>Characters</a:t>
            </a:r>
            <a:endParaRPr>
              <a:latin typeface="Play"/>
              <a:ea typeface="Play"/>
              <a:cs typeface="Play"/>
              <a:sym typeface="Play"/>
            </a:endParaRPr>
          </a:p>
        </p:txBody>
      </p:sp>
      <p:sp>
        <p:nvSpPr>
          <p:cNvPr id="150" name="Google Shape;150;p15"/>
          <p:cNvSpPr txBox="1"/>
          <p:nvPr/>
        </p:nvSpPr>
        <p:spPr>
          <a:xfrm>
            <a:off x="11598775" y="6242400"/>
            <a:ext cx="91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endParaRPr>
          </a:p>
        </p:txBody>
      </p:sp>
      <p:sp>
        <p:nvSpPr>
          <p:cNvPr id="151" name="Google Shape;151;p15"/>
          <p:cNvSpPr txBox="1"/>
          <p:nvPr>
            <p:ph idx="12" type="sldNum"/>
          </p:nvPr>
        </p:nvSpPr>
        <p:spPr>
          <a:xfrm>
            <a:off x="8855575" y="649290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52" name="Google Shape;152;p15"/>
          <p:cNvPicPr preferRelativeResize="0"/>
          <p:nvPr/>
        </p:nvPicPr>
        <p:blipFill>
          <a:blip r:embed="rId3">
            <a:alphaModFix/>
          </a:blip>
          <a:stretch>
            <a:fillRect/>
          </a:stretch>
        </p:blipFill>
        <p:spPr>
          <a:xfrm>
            <a:off x="1085950" y="1416774"/>
            <a:ext cx="2469925" cy="3564825"/>
          </a:xfrm>
          <a:prstGeom prst="rect">
            <a:avLst/>
          </a:prstGeom>
          <a:noFill/>
          <a:ln>
            <a:noFill/>
          </a:ln>
        </p:spPr>
      </p:pic>
      <p:pic>
        <p:nvPicPr>
          <p:cNvPr id="153" name="Google Shape;153;p15"/>
          <p:cNvPicPr preferRelativeResize="0"/>
          <p:nvPr/>
        </p:nvPicPr>
        <p:blipFill>
          <a:blip r:embed="rId4">
            <a:alphaModFix/>
          </a:blip>
          <a:stretch>
            <a:fillRect/>
          </a:stretch>
        </p:blipFill>
        <p:spPr>
          <a:xfrm>
            <a:off x="4198975" y="1416775"/>
            <a:ext cx="2377721" cy="3564826"/>
          </a:xfrm>
          <a:prstGeom prst="rect">
            <a:avLst/>
          </a:prstGeom>
          <a:noFill/>
          <a:ln>
            <a:noFill/>
          </a:ln>
        </p:spPr>
      </p:pic>
      <p:pic>
        <p:nvPicPr>
          <p:cNvPr id="154" name="Google Shape;154;p15"/>
          <p:cNvPicPr preferRelativeResize="0"/>
          <p:nvPr/>
        </p:nvPicPr>
        <p:blipFill rotWithShape="1">
          <a:blip r:embed="rId5">
            <a:alphaModFix/>
          </a:blip>
          <a:srcRect b="28952" l="0" r="0" t="0"/>
          <a:stretch/>
        </p:blipFill>
        <p:spPr>
          <a:xfrm>
            <a:off x="8300375" y="2511950"/>
            <a:ext cx="1571125" cy="2469650"/>
          </a:xfrm>
          <a:prstGeom prst="rect">
            <a:avLst/>
          </a:prstGeom>
          <a:noFill/>
          <a:ln>
            <a:noFill/>
          </a:ln>
        </p:spPr>
      </p:pic>
      <p:sp>
        <p:nvSpPr>
          <p:cNvPr id="155" name="Google Shape;155;p15"/>
          <p:cNvSpPr txBox="1"/>
          <p:nvPr/>
        </p:nvSpPr>
        <p:spPr>
          <a:xfrm>
            <a:off x="1089275" y="5053200"/>
            <a:ext cx="246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Play"/>
                <a:ea typeface="Play"/>
                <a:cs typeface="Play"/>
                <a:sym typeface="Play"/>
              </a:rPr>
              <a:t>Jim Preston(mechanic who wakes up first</a:t>
            </a:r>
            <a:endParaRPr sz="1800">
              <a:solidFill>
                <a:schemeClr val="dk1"/>
              </a:solidFill>
              <a:latin typeface="Play"/>
              <a:ea typeface="Play"/>
              <a:cs typeface="Play"/>
              <a:sym typeface="Play"/>
            </a:endParaRPr>
          </a:p>
        </p:txBody>
      </p:sp>
      <p:sp>
        <p:nvSpPr>
          <p:cNvPr id="156" name="Google Shape;156;p15"/>
          <p:cNvSpPr txBox="1"/>
          <p:nvPr/>
        </p:nvSpPr>
        <p:spPr>
          <a:xfrm>
            <a:off x="4268875" y="5053200"/>
            <a:ext cx="2297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Play"/>
                <a:ea typeface="Play"/>
                <a:cs typeface="Play"/>
                <a:sym typeface="Play"/>
              </a:rPr>
              <a:t>Aurora Lane(reporter woken up by Jim</a:t>
            </a:r>
            <a:endParaRPr sz="1800">
              <a:solidFill>
                <a:schemeClr val="dk1"/>
              </a:solidFill>
              <a:latin typeface="Play"/>
              <a:ea typeface="Play"/>
              <a:cs typeface="Play"/>
              <a:sym typeface="Play"/>
            </a:endParaRPr>
          </a:p>
        </p:txBody>
      </p:sp>
      <p:sp>
        <p:nvSpPr>
          <p:cNvPr id="157" name="Google Shape;157;p15"/>
          <p:cNvSpPr txBox="1"/>
          <p:nvPr/>
        </p:nvSpPr>
        <p:spPr>
          <a:xfrm>
            <a:off x="8120950" y="5182800"/>
            <a:ext cx="2469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Play"/>
                <a:ea typeface="Play"/>
                <a:cs typeface="Play"/>
                <a:sym typeface="Play"/>
              </a:rPr>
              <a:t>Gus Mancuso(plot device, also a deck crew manager)</a:t>
            </a:r>
            <a:endParaRPr sz="1800">
              <a:solidFill>
                <a:schemeClr val="dk1"/>
              </a:solidFill>
              <a:latin typeface="Play"/>
              <a:ea typeface="Play"/>
              <a:cs typeface="Play"/>
              <a:sym typeface="Play"/>
            </a:endParaRPr>
          </a:p>
        </p:txBody>
      </p:sp>
      <p:sp>
        <p:nvSpPr>
          <p:cNvPr id="158" name="Google Shape;158;p15"/>
          <p:cNvSpPr txBox="1"/>
          <p:nvPr/>
        </p:nvSpPr>
        <p:spPr>
          <a:xfrm>
            <a:off x="535800" y="4499100"/>
            <a:ext cx="8550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[1]</a:t>
            </a:r>
            <a:endParaRPr sz="2400">
              <a:solidFill>
                <a:schemeClr val="dk2"/>
              </a:solidFill>
            </a:endParaRPr>
          </a:p>
        </p:txBody>
      </p:sp>
      <p:sp>
        <p:nvSpPr>
          <p:cNvPr id="159" name="Google Shape;159;p15"/>
          <p:cNvSpPr txBox="1"/>
          <p:nvPr/>
        </p:nvSpPr>
        <p:spPr>
          <a:xfrm>
            <a:off x="3697625" y="4499100"/>
            <a:ext cx="823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[2]</a:t>
            </a:r>
            <a:endParaRPr sz="2400">
              <a:solidFill>
                <a:schemeClr val="dk2"/>
              </a:solidFill>
            </a:endParaRPr>
          </a:p>
        </p:txBody>
      </p:sp>
      <p:sp>
        <p:nvSpPr>
          <p:cNvPr id="160" name="Google Shape;160;p15"/>
          <p:cNvSpPr txBox="1"/>
          <p:nvPr/>
        </p:nvSpPr>
        <p:spPr>
          <a:xfrm>
            <a:off x="7574125" y="4499100"/>
            <a:ext cx="511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[3]</a:t>
            </a:r>
            <a:endParaRPr sz="2400">
              <a:solidFill>
                <a:schemeClr val="dk2"/>
              </a:solidFill>
            </a:endParaRPr>
          </a:p>
        </p:txBody>
      </p:sp>
      <p:pic>
        <p:nvPicPr>
          <p:cNvPr id="161" name="Google Shape;161;p15"/>
          <p:cNvPicPr preferRelativeResize="0"/>
          <p:nvPr/>
        </p:nvPicPr>
        <p:blipFill>
          <a:blip r:embed="rId6">
            <a:alphaModFix/>
          </a:blip>
          <a:stretch>
            <a:fillRect/>
          </a:stretch>
        </p:blipFill>
        <p:spPr>
          <a:xfrm>
            <a:off x="6886326" y="1017899"/>
            <a:ext cx="2377725" cy="1337477"/>
          </a:xfrm>
          <a:prstGeom prst="rect">
            <a:avLst/>
          </a:prstGeom>
          <a:noFill/>
          <a:ln>
            <a:noFill/>
          </a:ln>
        </p:spPr>
      </p:pic>
      <p:sp>
        <p:nvSpPr>
          <p:cNvPr id="162" name="Google Shape;162;p15"/>
          <p:cNvSpPr txBox="1"/>
          <p:nvPr/>
        </p:nvSpPr>
        <p:spPr>
          <a:xfrm>
            <a:off x="9459650" y="1774300"/>
            <a:ext cx="9870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[19]</a:t>
            </a:r>
            <a:endParaRPr sz="2400">
              <a:solidFill>
                <a:schemeClr val="dk2"/>
              </a:solidFill>
            </a:endParaRPr>
          </a:p>
        </p:txBody>
      </p:sp>
      <p:sp>
        <p:nvSpPr>
          <p:cNvPr id="163" name="Google Shape;163;p15"/>
          <p:cNvSpPr txBox="1"/>
          <p:nvPr/>
        </p:nvSpPr>
        <p:spPr>
          <a:xfrm>
            <a:off x="9264050" y="494250"/>
            <a:ext cx="3249600" cy="10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rPr>
              <a:t>Arthur the robot bartender who tends the bar</a:t>
            </a:r>
            <a:endParaRPr sz="24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pic>
        <p:nvPicPr>
          <p:cNvPr id="333" name="Google Shape;333;p33"/>
          <p:cNvPicPr preferRelativeResize="0"/>
          <p:nvPr/>
        </p:nvPicPr>
        <p:blipFill rotWithShape="1">
          <a:blip r:embed="rId4">
            <a:alphaModFix/>
          </a:blip>
          <a:srcRect b="0" l="44354" r="3944" t="6742"/>
          <a:stretch/>
        </p:blipFill>
        <p:spPr>
          <a:xfrm>
            <a:off x="2592649" y="235150"/>
            <a:ext cx="6295459" cy="6387675"/>
          </a:xfrm>
          <a:prstGeom prst="rect">
            <a:avLst/>
          </a:prstGeom>
          <a:noFill/>
          <a:ln>
            <a:noFill/>
          </a:ln>
        </p:spPr>
      </p:pic>
      <p:sp>
        <p:nvSpPr>
          <p:cNvPr id="334" name="Google Shape;334;p33"/>
          <p:cNvSpPr txBox="1"/>
          <p:nvPr/>
        </p:nvSpPr>
        <p:spPr>
          <a:xfrm>
            <a:off x="1424750" y="3051900"/>
            <a:ext cx="1167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solidFill>
                  <a:schemeClr val="dk1"/>
                </a:solidFill>
              </a:rPr>
              <a:t>[20]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 </a:t>
            </a:r>
            <a:endParaRPr/>
          </a:p>
        </p:txBody>
      </p:sp>
      <p:sp>
        <p:nvSpPr>
          <p:cNvPr id="340" name="Google Shape;340;p34"/>
          <p:cNvSpPr txBox="1"/>
          <p:nvPr>
            <p:ph idx="1" type="body"/>
          </p:nvPr>
        </p:nvSpPr>
        <p:spPr>
          <a:xfrm>
            <a:off x="898050" y="1765800"/>
            <a:ext cx="10515600" cy="4351200"/>
          </a:xfrm>
          <a:prstGeom prst="rect">
            <a:avLst/>
          </a:prstGeom>
        </p:spPr>
        <p:txBody>
          <a:bodyPr anchorCtr="0" anchor="t" bIns="45700" lIns="91425" spcFirstLastPara="1" rIns="91425" wrap="square" tIns="45700">
            <a:normAutofit fontScale="55000" lnSpcReduction="20000"/>
          </a:bodyPr>
          <a:lstStyle/>
          <a:p>
            <a:pPr indent="0" lvl="0" marL="0" rtl="0" algn="l">
              <a:spcBef>
                <a:spcPts val="1000"/>
              </a:spcBef>
              <a:spcAft>
                <a:spcPts val="0"/>
              </a:spcAft>
              <a:buNone/>
            </a:pPr>
            <a:r>
              <a:rPr lang="en-US"/>
              <a:t>1.</a:t>
            </a:r>
            <a:r>
              <a:rPr lang="en-US" u="sng">
                <a:solidFill>
                  <a:schemeClr val="hlink"/>
                </a:solidFill>
                <a:hlinkClick r:id="rId3"/>
              </a:rPr>
              <a:t>https://i.pinimg.com/originals/91/28/63/91286398d55f8605e76e18bb9c30b0bd.jpg</a:t>
            </a:r>
            <a:r>
              <a:rPr lang="en-US"/>
              <a:t> </a:t>
            </a:r>
            <a:endParaRPr/>
          </a:p>
          <a:p>
            <a:pPr indent="0" lvl="0" marL="0" rtl="0" algn="l">
              <a:spcBef>
                <a:spcPts val="1600"/>
              </a:spcBef>
              <a:spcAft>
                <a:spcPts val="0"/>
              </a:spcAft>
              <a:buNone/>
            </a:pPr>
            <a:r>
              <a:rPr lang="en-US"/>
              <a:t>2.</a:t>
            </a:r>
            <a:r>
              <a:rPr lang="en-US" u="sng">
                <a:solidFill>
                  <a:schemeClr val="hlink"/>
                </a:solidFill>
                <a:hlinkClick r:id="rId4"/>
              </a:rPr>
              <a:t>https://live.staticflickr.com/371/31913260434_66b48b71ff_b.jpg</a:t>
            </a:r>
            <a:r>
              <a:rPr lang="en-US"/>
              <a:t> </a:t>
            </a:r>
            <a:endParaRPr/>
          </a:p>
          <a:p>
            <a:pPr indent="0" lvl="0" marL="0" rtl="0" algn="l">
              <a:spcBef>
                <a:spcPts val="1600"/>
              </a:spcBef>
              <a:spcAft>
                <a:spcPts val="0"/>
              </a:spcAft>
              <a:buNone/>
            </a:pPr>
            <a:r>
              <a:rPr lang="en-US"/>
              <a:t>3.</a:t>
            </a:r>
            <a:r>
              <a:rPr lang="en-US" u="sng">
                <a:solidFill>
                  <a:schemeClr val="hlink"/>
                </a:solidFill>
                <a:hlinkClick r:id="rId5"/>
              </a:rPr>
              <a:t>https://i.imgur.com/lmKAZzq.jpg</a:t>
            </a:r>
            <a:r>
              <a:rPr lang="en-US"/>
              <a:t> </a:t>
            </a:r>
            <a:endParaRPr/>
          </a:p>
          <a:p>
            <a:pPr indent="0" lvl="0" marL="0" rtl="0" algn="l">
              <a:spcBef>
                <a:spcPts val="1600"/>
              </a:spcBef>
              <a:spcAft>
                <a:spcPts val="0"/>
              </a:spcAft>
              <a:buNone/>
            </a:pPr>
            <a:r>
              <a:rPr lang="en-US"/>
              <a:t>4. Passengers (1:28:52)</a:t>
            </a:r>
            <a:endParaRPr/>
          </a:p>
          <a:p>
            <a:pPr indent="0" lvl="0" marL="0" rtl="0" algn="l">
              <a:spcBef>
                <a:spcPts val="1600"/>
              </a:spcBef>
              <a:spcAft>
                <a:spcPts val="0"/>
              </a:spcAft>
              <a:buNone/>
            </a:pPr>
            <a:r>
              <a:rPr lang="en-US"/>
              <a:t>5.MOVIE SOURCE</a:t>
            </a:r>
            <a:endParaRPr/>
          </a:p>
          <a:p>
            <a:pPr indent="0" lvl="0" marL="0" rtl="0" algn="l">
              <a:spcBef>
                <a:spcPts val="1600"/>
              </a:spcBef>
              <a:spcAft>
                <a:spcPts val="0"/>
              </a:spcAft>
              <a:buNone/>
            </a:pPr>
            <a:r>
              <a:rPr lang="en-US"/>
              <a:t>6. </a:t>
            </a:r>
            <a:r>
              <a:rPr lang="en-US" u="sng">
                <a:solidFill>
                  <a:schemeClr val="hlink"/>
                </a:solidFill>
                <a:hlinkClick r:id="rId6"/>
              </a:rPr>
              <a:t>https://www.google.com/url?sa=i&amp;url=https%3A%2F%2Fabcnews.go.com%2FUS%2Frun-risk-documents-detail-oceangates-battle-whistleblower-years%2Fstory%3Fid%3D106965104&amp;psig=AOvVaw3IYChEFtIDc95X3rJpCQ20&amp;ust=1713817399037000&amp;source=images&amp;cd=vfe&amp;opi=89978449&amp;ved=0CBIQjRxqFwoTCOirg7yR1IUDFQAAAAAdAAAAABAZ</a:t>
            </a:r>
            <a:r>
              <a:rPr lang="en-US"/>
              <a:t> </a:t>
            </a:r>
            <a:endParaRPr/>
          </a:p>
          <a:p>
            <a:pPr indent="0" lvl="0" marL="0" rtl="0" algn="l">
              <a:spcBef>
                <a:spcPts val="1600"/>
              </a:spcBef>
              <a:spcAft>
                <a:spcPts val="0"/>
              </a:spcAft>
              <a:buNone/>
            </a:pPr>
            <a:r>
              <a:rPr lang="en-US"/>
              <a:t>7.</a:t>
            </a:r>
            <a:r>
              <a:rPr lang="en-US" u="sng">
                <a:solidFill>
                  <a:schemeClr val="hlink"/>
                </a:solidFill>
                <a:hlinkClick r:id="rId7"/>
              </a:rPr>
              <a:t>https://i0.wp.com/timmaltin.com/wp-content/uploads/2019/05/broke-in-half.jpeg?fit=259%2C182&amp;ssl=1</a:t>
            </a:r>
            <a:r>
              <a:rPr lang="en-US"/>
              <a:t> </a:t>
            </a:r>
            <a:endParaRPr/>
          </a:p>
          <a:p>
            <a:pPr indent="0" lvl="0" marL="0" rtl="0" algn="l">
              <a:spcBef>
                <a:spcPts val="1600"/>
              </a:spcBef>
              <a:spcAft>
                <a:spcPts val="0"/>
              </a:spcAft>
              <a:buNone/>
            </a:pPr>
            <a:r>
              <a:rPr lang="en-US"/>
              <a:t>8.</a:t>
            </a:r>
            <a:r>
              <a:rPr lang="en-US" u="sng">
                <a:solidFill>
                  <a:schemeClr val="hlink"/>
                </a:solidFill>
                <a:hlinkClick r:id="rId8"/>
              </a:rPr>
              <a:t>https://m.media-amazon.com/images/I/51iefaxmqeL.jpg</a:t>
            </a:r>
            <a:r>
              <a:rPr lang="en-US"/>
              <a:t> </a:t>
            </a:r>
            <a:endParaRPr/>
          </a:p>
          <a:p>
            <a:pPr indent="0" lvl="0" marL="0" rtl="0" algn="l">
              <a:spcBef>
                <a:spcPts val="1600"/>
              </a:spcBef>
              <a:spcAft>
                <a:spcPts val="0"/>
              </a:spcAft>
              <a:buNone/>
            </a:pPr>
            <a:r>
              <a:rPr lang="en-US"/>
              <a:t>9.MOVIE SOURCE</a:t>
            </a:r>
            <a:endParaRPr/>
          </a:p>
          <a:p>
            <a:pPr indent="0" lvl="0" marL="0" rtl="0" algn="l">
              <a:spcBef>
                <a:spcPts val="1600"/>
              </a:spcBef>
              <a:spcAft>
                <a:spcPts val="0"/>
              </a:spcAft>
              <a:buNone/>
            </a:pPr>
            <a:r>
              <a:rPr lang="en-US"/>
              <a:t>10.</a:t>
            </a:r>
            <a:r>
              <a:rPr lang="en-US" u="sng">
                <a:solidFill>
                  <a:schemeClr val="hlink"/>
                </a:solidFill>
                <a:hlinkClick r:id="rId9"/>
              </a:rPr>
              <a:t>https://proceedings.mlr.press/v81/buolamwini18a/buolamwini18a.pdf</a:t>
            </a:r>
            <a:r>
              <a:rPr lang="en-US"/>
              <a:t> </a:t>
            </a:r>
            <a:endParaRPr/>
          </a:p>
          <a:p>
            <a:pPr indent="0" lvl="0" marL="0" rtl="0" algn="l">
              <a:spcBef>
                <a:spcPts val="1600"/>
              </a:spcBef>
              <a:spcAft>
                <a:spcPts val="0"/>
              </a:spcAft>
              <a:buNone/>
            </a:pPr>
            <a:r>
              <a:rPr lang="en-US"/>
              <a:t>11</a:t>
            </a:r>
            <a:r>
              <a:rPr lang="en-US" u="sng">
                <a:solidFill>
                  <a:schemeClr val="hlink"/>
                </a:solidFill>
                <a:hlinkClick r:id="rId10"/>
              </a:rPr>
              <a:t>.https://www.npr.org/2021/01/08/954782512/boeing-to-pay-2-5-billion-settlement-over-deadly-737-max-crashes</a:t>
            </a:r>
            <a:endParaRPr/>
          </a:p>
          <a:p>
            <a:pPr indent="0" lvl="0" marL="0" rtl="0" algn="l">
              <a:spcBef>
                <a:spcPts val="1600"/>
              </a:spcBef>
              <a:spcAft>
                <a:spcPts val="0"/>
              </a:spcAft>
              <a:buNone/>
            </a:pPr>
            <a:r>
              <a:rPr lang="en-US"/>
              <a:t>12.</a:t>
            </a:r>
            <a:r>
              <a:rPr lang="en-US" u="sng">
                <a:solidFill>
                  <a:schemeClr val="hlink"/>
                </a:solidFill>
                <a:hlinkClick r:id="rId11"/>
              </a:rPr>
              <a:t>https://www.ncbi.nlm.nih.gov/pmc/articles/PMC7351545/</a:t>
            </a:r>
            <a:endParaRPr/>
          </a:p>
          <a:p>
            <a:pPr indent="0" lvl="0" marL="0" rtl="0" algn="l">
              <a:spcBef>
                <a:spcPts val="1600"/>
              </a:spcBef>
              <a:spcAft>
                <a:spcPts val="0"/>
              </a:spcAft>
              <a:buNone/>
            </a:pPr>
            <a:r>
              <a:rPr lang="en-US"/>
              <a:t>13. </a:t>
            </a:r>
            <a:r>
              <a:rPr lang="en-US" u="sng">
                <a:solidFill>
                  <a:schemeClr val="hlink"/>
                </a:solidFill>
                <a:hlinkClick r:id="rId12"/>
              </a:rPr>
              <a:t>https://www.britannica.com/event/Deepwater-Horizon-oil-spill</a:t>
            </a:r>
            <a:endParaRPr/>
          </a:p>
          <a:p>
            <a:pPr indent="0" lvl="0" marL="0" rtl="0" algn="l">
              <a:spcBef>
                <a:spcPts val="1600"/>
              </a:spcBef>
              <a:spcAft>
                <a:spcPts val="1600"/>
              </a:spcAft>
              <a:buNone/>
            </a:pPr>
            <a:r>
              <a:rPr lang="en-US"/>
              <a:t>14.</a:t>
            </a:r>
            <a:r>
              <a:rPr lang="en-US" u="sng">
                <a:solidFill>
                  <a:schemeClr val="hlink"/>
                </a:solidFill>
                <a:hlinkClick r:id="rId13"/>
              </a:rPr>
              <a:t>https://www.asme.org/topics-resources/content/the-ethical-lessons-of-deepwater</a:t>
            </a:r>
            <a:endParaRPr/>
          </a:p>
        </p:txBody>
      </p:sp>
      <p:sp>
        <p:nvSpPr>
          <p:cNvPr id="341" name="Google Shape;341;p3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References Cont</a:t>
            </a:r>
            <a:endParaRPr/>
          </a:p>
        </p:txBody>
      </p:sp>
      <p:sp>
        <p:nvSpPr>
          <p:cNvPr id="347" name="Google Shape;347;p3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750"/>
              <a:t>15.Passengers(16:59)</a:t>
            </a:r>
            <a:endParaRPr sz="750"/>
          </a:p>
          <a:p>
            <a:pPr indent="0" lvl="0" marL="0" rtl="0" algn="l">
              <a:spcBef>
                <a:spcPts val="1600"/>
              </a:spcBef>
              <a:spcAft>
                <a:spcPts val="0"/>
              </a:spcAft>
              <a:buNone/>
            </a:pPr>
            <a:r>
              <a:rPr lang="en-US" sz="750"/>
              <a:t>16. Passengers(1:40:11)</a:t>
            </a:r>
            <a:endParaRPr sz="750"/>
          </a:p>
          <a:p>
            <a:pPr indent="0" lvl="0" marL="0" rtl="0" algn="l">
              <a:spcBef>
                <a:spcPts val="1600"/>
              </a:spcBef>
              <a:spcAft>
                <a:spcPts val="0"/>
              </a:spcAft>
              <a:buNone/>
            </a:pPr>
            <a:r>
              <a:rPr lang="en-US" sz="750"/>
              <a:t>17.</a:t>
            </a:r>
            <a:r>
              <a:rPr lang="en-US" sz="750" u="sng">
                <a:solidFill>
                  <a:schemeClr val="hlink"/>
                </a:solidFill>
                <a:hlinkClick r:id="rId3"/>
              </a:rPr>
              <a:t>https://resizing.flixster.com/-XZAfHZM39UwaGJIFWKAE8fS0ak=/v3/t/assets/p12939834_p_v12_at.jpg</a:t>
            </a:r>
            <a:r>
              <a:rPr lang="en-US" sz="750"/>
              <a:t> (4/23/2024)</a:t>
            </a:r>
            <a:endParaRPr sz="750"/>
          </a:p>
          <a:p>
            <a:pPr indent="0" lvl="0" marL="0" rtl="0" algn="l">
              <a:spcBef>
                <a:spcPts val="1600"/>
              </a:spcBef>
              <a:spcAft>
                <a:spcPts val="0"/>
              </a:spcAft>
              <a:buNone/>
            </a:pPr>
            <a:r>
              <a:rPr lang="en-US" sz="750"/>
              <a:t>18.</a:t>
            </a:r>
            <a:r>
              <a:rPr lang="en-US" sz="750" u="sng">
                <a:solidFill>
                  <a:schemeClr val="hlink"/>
                </a:solidFill>
                <a:hlinkClick r:id="rId4"/>
              </a:rPr>
              <a:t>https://www.stephensandkenau.com/wp-content/themes/modeShipYardTheme/timthumb.php?w=640&amp;zc=1&amp;q=100&amp;src=https://www.stephensandkenau.com/wp-content/uploads/2015/10/19016-Titanic-Lifeboat.jpg&amp;a=b</a:t>
            </a:r>
            <a:r>
              <a:rPr lang="en-US" sz="750"/>
              <a:t> (4/24/2024)</a:t>
            </a:r>
            <a:endParaRPr sz="750"/>
          </a:p>
          <a:p>
            <a:pPr indent="0" lvl="0" marL="0" rtl="0" algn="l">
              <a:spcBef>
                <a:spcPts val="1600"/>
              </a:spcBef>
              <a:spcAft>
                <a:spcPts val="0"/>
              </a:spcAft>
              <a:buNone/>
            </a:pPr>
            <a:r>
              <a:rPr lang="en-US" sz="750"/>
              <a:t>19. </a:t>
            </a:r>
            <a:r>
              <a:rPr lang="en-US" sz="750" u="sng">
                <a:solidFill>
                  <a:schemeClr val="hlink"/>
                </a:solidFill>
                <a:hlinkClick r:id="rId5"/>
              </a:rPr>
              <a:t>https://www.google.com/url?sa=i&amp;url=https%3A%2F%2Fwww.thestar.com%2Fentertainment%2Fmovies%2Fpassengers-actor-michael-sheen-talks-about-being-a-robo-bartender%2Farticle_eaae723e-01a6-5e66-95a1-92f09866d2c0.html&amp;psig=AOvVaw2mSUNvx6x9sdfII2duOAUi&amp;ust=1714053306511000&amp;source=images&amp;cd=vfe&amp;opi=89978449&amp;ved=0CBIQjRxqFwoTCODK4KWA24UDFQAAAAAdAAAAABAE</a:t>
            </a:r>
            <a:endParaRPr sz="750"/>
          </a:p>
          <a:p>
            <a:pPr indent="0" lvl="0" marL="0" rtl="0" algn="l">
              <a:spcBef>
                <a:spcPts val="1600"/>
              </a:spcBef>
              <a:spcAft>
                <a:spcPts val="0"/>
              </a:spcAft>
              <a:buNone/>
            </a:pPr>
            <a:r>
              <a:rPr lang="en-US" sz="750"/>
              <a:t>20.</a:t>
            </a:r>
            <a:r>
              <a:rPr lang="en-US" sz="750" u="sng">
                <a:solidFill>
                  <a:schemeClr val="hlink"/>
                </a:solidFill>
                <a:hlinkClick r:id="rId6"/>
              </a:rPr>
              <a:t>https://xkcd.com/2030/</a:t>
            </a:r>
            <a:r>
              <a:rPr lang="en-US" sz="750"/>
              <a:t> </a:t>
            </a:r>
            <a:endParaRPr sz="750"/>
          </a:p>
          <a:p>
            <a:pPr indent="0" lvl="0" marL="0" rtl="0" algn="l">
              <a:spcBef>
                <a:spcPts val="1600"/>
              </a:spcBef>
              <a:spcAft>
                <a:spcPts val="0"/>
              </a:spcAft>
              <a:buNone/>
            </a:pPr>
            <a:r>
              <a:rPr lang="en-US" sz="750"/>
              <a:t>21.Passengers(40:32)</a:t>
            </a:r>
            <a:endParaRPr sz="750"/>
          </a:p>
          <a:p>
            <a:pPr indent="0" lvl="0" marL="0" rtl="0" algn="l">
              <a:spcBef>
                <a:spcPts val="1600"/>
              </a:spcBef>
              <a:spcAft>
                <a:spcPts val="0"/>
              </a:spcAft>
              <a:buNone/>
            </a:pPr>
            <a:r>
              <a:rPr lang="en-US" sz="750"/>
              <a:t>22.Passengers(1:13:31)</a:t>
            </a:r>
            <a:endParaRPr sz="750"/>
          </a:p>
          <a:p>
            <a:pPr indent="0" lvl="0" marL="0" rtl="0" algn="l">
              <a:spcBef>
                <a:spcPts val="1600"/>
              </a:spcBef>
              <a:spcAft>
                <a:spcPts val="0"/>
              </a:spcAft>
              <a:buNone/>
            </a:pPr>
            <a:r>
              <a:rPr lang="en-US" sz="750"/>
              <a:t>23.Passengers(14:07)</a:t>
            </a:r>
            <a:endParaRPr sz="750"/>
          </a:p>
          <a:p>
            <a:pPr indent="0" lvl="0" marL="0" rtl="0" algn="l">
              <a:spcBef>
                <a:spcPts val="1600"/>
              </a:spcBef>
              <a:spcAft>
                <a:spcPts val="0"/>
              </a:spcAft>
              <a:buNone/>
            </a:pPr>
            <a:r>
              <a:rPr lang="en-US" sz="750"/>
              <a:t>24.Passengers(9:26)</a:t>
            </a:r>
            <a:endParaRPr sz="750"/>
          </a:p>
          <a:p>
            <a:pPr indent="0" lvl="0" marL="0" rtl="0" algn="l">
              <a:spcBef>
                <a:spcPts val="1600"/>
              </a:spcBef>
              <a:spcAft>
                <a:spcPts val="0"/>
              </a:spcAft>
              <a:buNone/>
            </a:pPr>
            <a:r>
              <a:rPr lang="en-US" sz="750"/>
              <a:t>25.Passengers(3:05)</a:t>
            </a:r>
            <a:endParaRPr sz="750"/>
          </a:p>
          <a:p>
            <a:pPr indent="0" lvl="0" marL="0" rtl="0" algn="l">
              <a:spcBef>
                <a:spcPts val="1600"/>
              </a:spcBef>
              <a:spcAft>
                <a:spcPts val="0"/>
              </a:spcAft>
              <a:buNone/>
            </a:pPr>
            <a:r>
              <a:rPr lang="en-US" sz="750"/>
              <a:t>26.Passengers(1:29:43)</a:t>
            </a:r>
            <a:endParaRPr sz="750"/>
          </a:p>
          <a:p>
            <a:pPr indent="0" lvl="0" marL="0" rtl="0" algn="l">
              <a:spcBef>
                <a:spcPts val="1600"/>
              </a:spcBef>
              <a:spcAft>
                <a:spcPts val="1600"/>
              </a:spcAft>
              <a:buNone/>
            </a:pPr>
            <a:r>
              <a:rPr lang="en-US" sz="750"/>
              <a:t>27.</a:t>
            </a:r>
            <a:r>
              <a:rPr lang="en-US" sz="750" u="sng">
                <a:solidFill>
                  <a:schemeClr val="hlink"/>
                </a:solidFill>
                <a:hlinkClick r:id="rId7"/>
              </a:rPr>
              <a:t> https://www.eit.edu.au/the-truth-behind-murphys-law/</a:t>
            </a:r>
            <a:endParaRPr sz="750"/>
          </a:p>
        </p:txBody>
      </p:sp>
      <p:sp>
        <p:nvSpPr>
          <p:cNvPr id="348" name="Google Shape;348;p3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Timeline (Plot Summary)  2min  DELETE WHEN SLIDE 4 DONE </a:t>
            </a:r>
            <a:endParaRPr/>
          </a:p>
        </p:txBody>
      </p:sp>
      <p:sp>
        <p:nvSpPr>
          <p:cNvPr id="169" name="Google Shape;169;p1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Jim awoken early due to hib pod malfunction. Talks to robot bartender. Wakes up Aurora,   Ship starts experiencing failures,     Gus (Deck chief) wakes up due to hib pod </a:t>
            </a:r>
            <a:r>
              <a:rPr lang="en-US"/>
              <a:t>malfunction</a:t>
            </a:r>
            <a:r>
              <a:rPr lang="en-US"/>
              <a:t>,    shows Jim and Aurora the situation using his ID </a:t>
            </a:r>
            <a:r>
              <a:rPr lang="en-US"/>
              <a:t>privileges</a:t>
            </a:r>
            <a:r>
              <a:rPr lang="en-US"/>
              <a:t>,   Gus dies(from his hib pod causing sickness or from old age),      Jim and Aurora enter the engine room,    Jim&amp;Aurora release </a:t>
            </a:r>
            <a:r>
              <a:rPr lang="en-US"/>
              <a:t>ththe pressure of the chamber by Jim going outside to physically release, while Aurora does something else,   Ship is saved, Jim Aurora die of old age, but the remaining hibernating passengers are saved, along with the ship.</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US"/>
              <a:t>Make more condensed. Less words, put images if possible</a:t>
            </a:r>
            <a:endParaRPr/>
          </a:p>
        </p:txBody>
      </p:sp>
      <p:sp>
        <p:nvSpPr>
          <p:cNvPr id="170" name="Google Shape;170;p16"/>
          <p:cNvSpPr txBox="1"/>
          <p:nvPr>
            <p:ph idx="12" type="sldNum"/>
          </p:nvPr>
        </p:nvSpPr>
        <p:spPr>
          <a:xfrm>
            <a:off x="8610600" y="649290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Plot Summary</a:t>
            </a:r>
            <a:endParaRPr/>
          </a:p>
        </p:txBody>
      </p:sp>
      <p:sp>
        <p:nvSpPr>
          <p:cNvPr id="176" name="Google Shape;176;p17"/>
          <p:cNvSpPr txBox="1"/>
          <p:nvPr>
            <p:ph idx="1" type="body"/>
          </p:nvPr>
        </p:nvSpPr>
        <p:spPr>
          <a:xfrm>
            <a:off x="838200" y="1604850"/>
            <a:ext cx="7038900" cy="4563300"/>
          </a:xfrm>
          <a:prstGeom prst="rect">
            <a:avLst/>
          </a:prstGeom>
        </p:spPr>
        <p:txBody>
          <a:bodyPr anchorCtr="0" anchor="t" bIns="45700" lIns="91425" spcFirstLastPara="1" rIns="91425" wrap="square" tIns="45700">
            <a:normAutofit/>
          </a:bodyPr>
          <a:lstStyle/>
          <a:p>
            <a:pPr indent="-330200" lvl="0" marL="457200" rtl="0" algn="l">
              <a:lnSpc>
                <a:spcPct val="200000"/>
              </a:lnSpc>
              <a:spcBef>
                <a:spcPts val="1000"/>
              </a:spcBef>
              <a:spcAft>
                <a:spcPts val="0"/>
              </a:spcAft>
              <a:buSzPts val="1600"/>
              <a:buChar char="●"/>
            </a:pPr>
            <a:r>
              <a:rPr lang="en-US" sz="1600"/>
              <a:t>Jim wakes up on the Starship Avalon 90 years too early</a:t>
            </a:r>
            <a:endParaRPr sz="1600"/>
          </a:p>
          <a:p>
            <a:pPr indent="-330200" lvl="0" marL="457200" rtl="0" algn="l">
              <a:lnSpc>
                <a:spcPct val="200000"/>
              </a:lnSpc>
              <a:spcBef>
                <a:spcPts val="0"/>
              </a:spcBef>
              <a:spcAft>
                <a:spcPts val="0"/>
              </a:spcAft>
              <a:buSzPts val="1600"/>
              <a:buChar char="●"/>
            </a:pPr>
            <a:r>
              <a:rPr lang="en-US" sz="1600"/>
              <a:t>He tries to get access to help in any way he can but fails</a:t>
            </a:r>
            <a:endParaRPr sz="1600"/>
          </a:p>
          <a:p>
            <a:pPr indent="-330200" lvl="0" marL="457200" rtl="0" algn="l">
              <a:lnSpc>
                <a:spcPct val="200000"/>
              </a:lnSpc>
              <a:spcBef>
                <a:spcPts val="0"/>
              </a:spcBef>
              <a:spcAft>
                <a:spcPts val="0"/>
              </a:spcAft>
              <a:buSzPts val="1600"/>
              <a:buChar char="●"/>
            </a:pPr>
            <a:r>
              <a:rPr lang="en-US" sz="1600"/>
              <a:t>After experiencing all the ship has to provide, Jim falls into depression</a:t>
            </a:r>
            <a:endParaRPr sz="1600"/>
          </a:p>
          <a:p>
            <a:pPr indent="-330200" lvl="0" marL="457200" rtl="0" algn="l">
              <a:lnSpc>
                <a:spcPct val="200000"/>
              </a:lnSpc>
              <a:spcBef>
                <a:spcPts val="0"/>
              </a:spcBef>
              <a:spcAft>
                <a:spcPts val="0"/>
              </a:spcAft>
              <a:buSzPts val="1600"/>
              <a:buChar char="●"/>
            </a:pPr>
            <a:r>
              <a:rPr lang="en-US" sz="1600"/>
              <a:t>He meets Aurora who is still asleep, but falls in love with her and struggles with waking her up</a:t>
            </a:r>
            <a:endParaRPr sz="1600"/>
          </a:p>
          <a:p>
            <a:pPr indent="-330200" lvl="0" marL="457200" rtl="0" algn="l">
              <a:lnSpc>
                <a:spcPct val="200000"/>
              </a:lnSpc>
              <a:spcBef>
                <a:spcPts val="0"/>
              </a:spcBef>
              <a:spcAft>
                <a:spcPts val="0"/>
              </a:spcAft>
              <a:buSzPts val="1600"/>
              <a:buChar char="●"/>
            </a:pPr>
            <a:r>
              <a:rPr lang="en-US" sz="1600"/>
              <a:t>After a year, he gives in, tampering with her hibernation pod</a:t>
            </a:r>
            <a:endParaRPr sz="1600"/>
          </a:p>
          <a:p>
            <a:pPr indent="-330200" lvl="0" marL="457200" rtl="0" algn="l">
              <a:lnSpc>
                <a:spcPct val="200000"/>
              </a:lnSpc>
              <a:spcBef>
                <a:spcPts val="0"/>
              </a:spcBef>
              <a:spcAft>
                <a:spcPts val="0"/>
              </a:spcAft>
              <a:buSzPts val="1600"/>
              <a:buChar char="●"/>
            </a:pPr>
            <a:r>
              <a:rPr lang="en-US" sz="1600"/>
              <a:t>It takes some time, but the two of them are able to live together on the Avalon for another year</a:t>
            </a:r>
            <a:endParaRPr sz="1600"/>
          </a:p>
        </p:txBody>
      </p:sp>
      <p:sp>
        <p:nvSpPr>
          <p:cNvPr id="177" name="Google Shape;177;p1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Play"/>
                <a:ea typeface="Play"/>
                <a:cs typeface="Play"/>
                <a:sym typeface="Play"/>
              </a:rPr>
              <a:t>Computing Technologies  REPLACE WITH PICTURES </a:t>
            </a:r>
            <a:endParaRPr>
              <a:latin typeface="Play"/>
              <a:ea typeface="Play"/>
              <a:cs typeface="Play"/>
              <a:sym typeface="Play"/>
            </a:endParaRPr>
          </a:p>
        </p:txBody>
      </p:sp>
      <p:sp>
        <p:nvSpPr>
          <p:cNvPr id="183" name="Google Shape;183;p1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The Fusion Reactor      Autopilot system</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Spacesuits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Hibernation Pods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Diagnostic System (Backup plan)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US"/>
              <a:t>Autodoc          anymore if can find more that are relevant to arguments</a:t>
            </a:r>
            <a:endParaRPr/>
          </a:p>
        </p:txBody>
      </p:sp>
      <p:sp>
        <p:nvSpPr>
          <p:cNvPr id="184" name="Google Shape;184;p18"/>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Play"/>
                <a:ea typeface="Play"/>
                <a:cs typeface="Play"/>
                <a:sym typeface="Play"/>
              </a:rPr>
              <a:t>Conclusion 1</a:t>
            </a:r>
            <a:endParaRPr>
              <a:latin typeface="Play"/>
              <a:ea typeface="Play"/>
              <a:cs typeface="Play"/>
              <a:sym typeface="Play"/>
            </a:endParaRPr>
          </a:p>
        </p:txBody>
      </p:sp>
      <p:sp>
        <p:nvSpPr>
          <p:cNvPr id="190" name="Google Shape;190;p19"/>
          <p:cNvSpPr txBox="1"/>
          <p:nvPr>
            <p:ph idx="1" type="body"/>
          </p:nvPr>
        </p:nvSpPr>
        <p:spPr>
          <a:xfrm>
            <a:off x="778375" y="1813650"/>
            <a:ext cx="10515600" cy="4351200"/>
          </a:xfrm>
          <a:prstGeom prst="rect">
            <a:avLst/>
          </a:prstGeom>
        </p:spPr>
        <p:txBody>
          <a:bodyPr anchorCtr="0" anchor="t" bIns="45700" lIns="91425" spcFirstLastPara="1" rIns="91425" wrap="square" tIns="45700">
            <a:normAutofit/>
          </a:bodyPr>
          <a:lstStyle/>
          <a:p>
            <a:pPr indent="0" lvl="0" marL="0" rtl="0" algn="ctr">
              <a:spcBef>
                <a:spcPts val="1000"/>
              </a:spcBef>
              <a:spcAft>
                <a:spcPts val="1600"/>
              </a:spcAft>
              <a:buNone/>
            </a:pPr>
            <a:r>
              <a:rPr b="1" lang="en-US" sz="3900">
                <a:latin typeface="Play"/>
                <a:ea typeface="Play"/>
                <a:cs typeface="Play"/>
                <a:sym typeface="Play"/>
              </a:rPr>
              <a:t>There needs to be</a:t>
            </a:r>
            <a:r>
              <a:rPr b="1" lang="en-US" sz="3900">
                <a:latin typeface="Play"/>
                <a:ea typeface="Play"/>
                <a:cs typeface="Play"/>
                <a:sym typeface="Play"/>
              </a:rPr>
              <a:t> </a:t>
            </a:r>
            <a:r>
              <a:rPr b="1" lang="en-US" sz="3900">
                <a:latin typeface="Play"/>
                <a:ea typeface="Play"/>
                <a:cs typeface="Play"/>
                <a:sym typeface="Play"/>
              </a:rPr>
              <a:t>sufficient</a:t>
            </a:r>
            <a:r>
              <a:rPr b="1" lang="en-US" sz="3900">
                <a:latin typeface="Play"/>
                <a:ea typeface="Play"/>
                <a:cs typeface="Play"/>
                <a:sym typeface="Play"/>
              </a:rPr>
              <a:t> redundancy measures in place on all computing systems to avoid </a:t>
            </a:r>
            <a:r>
              <a:rPr b="1" lang="en-US" sz="3900">
                <a:latin typeface="Play"/>
                <a:ea typeface="Play"/>
                <a:cs typeface="Play"/>
                <a:sym typeface="Play"/>
              </a:rPr>
              <a:t>detrimental</a:t>
            </a:r>
            <a:r>
              <a:rPr b="1" lang="en-US" sz="3900">
                <a:latin typeface="Play"/>
                <a:ea typeface="Play"/>
                <a:cs typeface="Play"/>
                <a:sym typeface="Play"/>
              </a:rPr>
              <a:t> </a:t>
            </a:r>
            <a:r>
              <a:rPr b="1" lang="en-US" sz="3900">
                <a:latin typeface="Play"/>
                <a:ea typeface="Play"/>
                <a:cs typeface="Play"/>
                <a:sym typeface="Play"/>
              </a:rPr>
              <a:t>scenarios</a:t>
            </a:r>
            <a:r>
              <a:rPr b="1" lang="en-US" sz="3900">
                <a:latin typeface="Play"/>
                <a:ea typeface="Play"/>
                <a:cs typeface="Play"/>
                <a:sym typeface="Play"/>
              </a:rPr>
              <a:t>. </a:t>
            </a:r>
            <a:endParaRPr b="1" sz="3900">
              <a:latin typeface="Play"/>
              <a:ea typeface="Play"/>
              <a:cs typeface="Play"/>
              <a:sym typeface="Play"/>
            </a:endParaRPr>
          </a:p>
        </p:txBody>
      </p:sp>
      <p:sp>
        <p:nvSpPr>
          <p:cNvPr id="191" name="Google Shape;191;p19"/>
          <p:cNvSpPr txBox="1"/>
          <p:nvPr>
            <p:ph idx="12" type="sldNum"/>
          </p:nvPr>
        </p:nvSpPr>
        <p:spPr>
          <a:xfrm>
            <a:off x="8658475" y="649290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399275" y="310750"/>
            <a:ext cx="4220400" cy="1497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Reason 1:</a:t>
            </a:r>
            <a:r>
              <a:rPr lang="en-US" sz="3300"/>
              <a:t>The Fusion Reactor Computer</a:t>
            </a:r>
            <a:endParaRPr sz="3300"/>
          </a:p>
        </p:txBody>
      </p:sp>
      <p:sp>
        <p:nvSpPr>
          <p:cNvPr id="197" name="Google Shape;197;p20"/>
          <p:cNvSpPr txBox="1"/>
          <p:nvPr>
            <p:ph idx="1" type="body"/>
          </p:nvPr>
        </p:nvSpPr>
        <p:spPr>
          <a:xfrm>
            <a:off x="399275" y="1859525"/>
            <a:ext cx="4848600" cy="4110900"/>
          </a:xfrm>
          <a:prstGeom prst="rect">
            <a:avLst/>
          </a:prstGeom>
        </p:spPr>
        <p:txBody>
          <a:bodyPr anchorCtr="0" anchor="t" bIns="45700" lIns="91425" spcFirstLastPara="1" rIns="91425" wrap="square" tIns="45700">
            <a:normAutofit fontScale="62500" lnSpcReduction="20000"/>
          </a:bodyPr>
          <a:lstStyle/>
          <a:p>
            <a:pPr indent="0" lvl="0" marL="0" rtl="0" algn="l">
              <a:lnSpc>
                <a:spcPct val="80000"/>
              </a:lnSpc>
              <a:spcBef>
                <a:spcPts val="1000"/>
              </a:spcBef>
              <a:spcAft>
                <a:spcPts val="0"/>
              </a:spcAft>
              <a:buNone/>
            </a:pPr>
            <a:r>
              <a:t/>
            </a:r>
            <a:endParaRPr sz="2200"/>
          </a:p>
          <a:p>
            <a:pPr indent="-356976" lvl="0" marL="457200" rtl="0" algn="l">
              <a:lnSpc>
                <a:spcPct val="200000"/>
              </a:lnSpc>
              <a:spcBef>
                <a:spcPts val="1600"/>
              </a:spcBef>
              <a:spcAft>
                <a:spcPts val="0"/>
              </a:spcAft>
              <a:buSzPct val="100000"/>
              <a:buChar char="●"/>
            </a:pPr>
            <a:r>
              <a:rPr lang="en-US" sz="3234"/>
              <a:t>Fusion Reactor Computer controls all power within the ship</a:t>
            </a:r>
            <a:endParaRPr sz="3234"/>
          </a:p>
          <a:p>
            <a:pPr indent="-356976" lvl="0" marL="457200" rtl="0" algn="l">
              <a:lnSpc>
                <a:spcPct val="200000"/>
              </a:lnSpc>
              <a:spcBef>
                <a:spcPts val="0"/>
              </a:spcBef>
              <a:spcAft>
                <a:spcPts val="0"/>
              </a:spcAft>
              <a:buSzPct val="100000"/>
              <a:buChar char="●"/>
            </a:pPr>
            <a:r>
              <a:rPr lang="en-US" sz="3234"/>
              <a:t>Is destroyed by </a:t>
            </a:r>
            <a:r>
              <a:rPr lang="en-US" sz="3234"/>
              <a:t>meteor</a:t>
            </a:r>
            <a:r>
              <a:rPr lang="en-US" sz="3234"/>
              <a:t>, no sufficient backup plan to </a:t>
            </a:r>
            <a:r>
              <a:rPr lang="en-US" sz="3234"/>
              <a:t>repair</a:t>
            </a:r>
            <a:r>
              <a:rPr lang="en-US" sz="3234"/>
              <a:t> it</a:t>
            </a:r>
            <a:endParaRPr sz="3234"/>
          </a:p>
          <a:p>
            <a:pPr indent="-356976" lvl="0" marL="457200" rtl="0" algn="l">
              <a:lnSpc>
                <a:spcPct val="200000"/>
              </a:lnSpc>
              <a:spcBef>
                <a:spcPts val="0"/>
              </a:spcBef>
              <a:spcAft>
                <a:spcPts val="0"/>
              </a:spcAft>
              <a:buSzPct val="100000"/>
              <a:buChar char="●"/>
            </a:pPr>
            <a:r>
              <a:rPr lang="en-US" sz="3234"/>
              <a:t>Problem was a hardware related issue, needed to be repaired by a human</a:t>
            </a:r>
            <a:endParaRPr sz="2200"/>
          </a:p>
        </p:txBody>
      </p:sp>
      <p:pic>
        <p:nvPicPr>
          <p:cNvPr id="198" name="Google Shape;198;p20"/>
          <p:cNvPicPr preferRelativeResize="0"/>
          <p:nvPr/>
        </p:nvPicPr>
        <p:blipFill rotWithShape="1">
          <a:blip r:embed="rId3">
            <a:alphaModFix/>
          </a:blip>
          <a:srcRect b="0" l="8578" r="4502" t="0"/>
          <a:stretch/>
        </p:blipFill>
        <p:spPr>
          <a:xfrm>
            <a:off x="6186050" y="1066825"/>
            <a:ext cx="3630750" cy="2323296"/>
          </a:xfrm>
          <a:prstGeom prst="rect">
            <a:avLst/>
          </a:prstGeom>
          <a:noFill/>
          <a:ln>
            <a:noFill/>
          </a:ln>
        </p:spPr>
      </p:pic>
      <p:sp>
        <p:nvSpPr>
          <p:cNvPr id="199" name="Google Shape;199;p20"/>
          <p:cNvSpPr txBox="1"/>
          <p:nvPr>
            <p:ph idx="12" type="sldNum"/>
          </p:nvPr>
        </p:nvSpPr>
        <p:spPr>
          <a:xfrm>
            <a:off x="8658475" y="63792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200" name="Google Shape;200;p20"/>
          <p:cNvSpPr txBox="1"/>
          <p:nvPr/>
        </p:nvSpPr>
        <p:spPr>
          <a:xfrm>
            <a:off x="5351300" y="1636450"/>
            <a:ext cx="68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[5]</a:t>
            </a:r>
            <a:endParaRPr sz="2400">
              <a:solidFill>
                <a:schemeClr val="dk2"/>
              </a:solidFill>
            </a:endParaRPr>
          </a:p>
        </p:txBody>
      </p:sp>
      <p:pic>
        <p:nvPicPr>
          <p:cNvPr id="201" name="Google Shape;201;p20"/>
          <p:cNvPicPr preferRelativeResize="0"/>
          <p:nvPr/>
        </p:nvPicPr>
        <p:blipFill>
          <a:blip r:embed="rId4">
            <a:alphaModFix/>
          </a:blip>
          <a:stretch>
            <a:fillRect/>
          </a:stretch>
        </p:blipFill>
        <p:spPr>
          <a:xfrm>
            <a:off x="6186050" y="3519263"/>
            <a:ext cx="3630739" cy="2609025"/>
          </a:xfrm>
          <a:prstGeom prst="rect">
            <a:avLst/>
          </a:prstGeom>
          <a:noFill/>
          <a:ln>
            <a:noFill/>
          </a:ln>
        </p:spPr>
      </p:pic>
      <p:sp>
        <p:nvSpPr>
          <p:cNvPr id="202" name="Google Shape;202;p20"/>
          <p:cNvSpPr txBox="1"/>
          <p:nvPr/>
        </p:nvSpPr>
        <p:spPr>
          <a:xfrm>
            <a:off x="5204750" y="5140675"/>
            <a:ext cx="43200" cy="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endParaRPr>
          </a:p>
        </p:txBody>
      </p:sp>
      <p:sp>
        <p:nvSpPr>
          <p:cNvPr id="203" name="Google Shape;203;p20"/>
          <p:cNvSpPr txBox="1"/>
          <p:nvPr/>
        </p:nvSpPr>
        <p:spPr>
          <a:xfrm>
            <a:off x="5204750" y="5270550"/>
            <a:ext cx="98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[4]</a:t>
            </a:r>
            <a:endParaRPr sz="24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Reason 2: </a:t>
            </a:r>
            <a:r>
              <a:rPr lang="en-US" sz="3300"/>
              <a:t>The Backup Plan</a:t>
            </a:r>
            <a:endParaRPr sz="3300"/>
          </a:p>
        </p:txBody>
      </p:sp>
      <p:sp>
        <p:nvSpPr>
          <p:cNvPr id="209" name="Google Shape;209;p21"/>
          <p:cNvSpPr txBox="1"/>
          <p:nvPr>
            <p:ph idx="1" type="body"/>
          </p:nvPr>
        </p:nvSpPr>
        <p:spPr>
          <a:xfrm>
            <a:off x="838200" y="1563750"/>
            <a:ext cx="6354600" cy="48489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The backup plan for the ship was to distribute the job of the fusion reactor computer to control functions of the ship</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US"/>
              <a:t>“Everything on board’s thinking too hard,” resulting in burnt out processors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en-US"/>
              <a:t>Put so much confidence in the ship, it didn’t even consider an alternative if something were to happen to it</a:t>
            </a:r>
            <a:endParaRPr/>
          </a:p>
          <a:p>
            <a:pPr indent="0" lvl="0" marL="457200" rtl="0" algn="l">
              <a:spcBef>
                <a:spcPts val="1600"/>
              </a:spcBef>
              <a:spcAft>
                <a:spcPts val="1600"/>
              </a:spcAft>
              <a:buNone/>
            </a:pPr>
            <a:r>
              <a:t/>
            </a:r>
            <a:endParaRPr/>
          </a:p>
        </p:txBody>
      </p:sp>
      <p:sp>
        <p:nvSpPr>
          <p:cNvPr id="210" name="Google Shape;210;p21"/>
          <p:cNvSpPr txBox="1"/>
          <p:nvPr>
            <p:ph idx="12" type="sldNum"/>
          </p:nvPr>
        </p:nvSpPr>
        <p:spPr>
          <a:xfrm>
            <a:off x="10194725" y="6492900"/>
            <a:ext cx="838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
        <p:nvSpPr>
          <p:cNvPr id="211" name="Google Shape;211;p21"/>
          <p:cNvSpPr txBox="1"/>
          <p:nvPr/>
        </p:nvSpPr>
        <p:spPr>
          <a:xfrm>
            <a:off x="11032925" y="2189925"/>
            <a:ext cx="111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sp>
        <p:nvSpPr>
          <p:cNvPr id="212" name="Google Shape;212;p21"/>
          <p:cNvSpPr txBox="1"/>
          <p:nvPr/>
        </p:nvSpPr>
        <p:spPr>
          <a:xfrm>
            <a:off x="8234625" y="3902200"/>
            <a:ext cx="382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sp>
        <p:nvSpPr>
          <p:cNvPr id="213" name="Google Shape;213;p21"/>
          <p:cNvSpPr txBox="1"/>
          <p:nvPr/>
        </p:nvSpPr>
        <p:spPr>
          <a:xfrm>
            <a:off x="8161950" y="1128200"/>
            <a:ext cx="382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endParaRPr>
          </a:p>
        </p:txBody>
      </p:sp>
      <p:pic>
        <p:nvPicPr>
          <p:cNvPr id="214" name="Google Shape;214;p21"/>
          <p:cNvPicPr preferRelativeResize="0"/>
          <p:nvPr/>
        </p:nvPicPr>
        <p:blipFill>
          <a:blip r:embed="rId3">
            <a:alphaModFix/>
          </a:blip>
          <a:stretch>
            <a:fillRect/>
          </a:stretch>
        </p:blipFill>
        <p:spPr>
          <a:xfrm>
            <a:off x="7920600" y="716356"/>
            <a:ext cx="3277699" cy="2764812"/>
          </a:xfrm>
          <a:prstGeom prst="rect">
            <a:avLst/>
          </a:prstGeom>
          <a:noFill/>
          <a:ln>
            <a:noFill/>
          </a:ln>
        </p:spPr>
      </p:pic>
      <p:sp>
        <p:nvSpPr>
          <p:cNvPr id="215" name="Google Shape;215;p21"/>
          <p:cNvSpPr txBox="1"/>
          <p:nvPr/>
        </p:nvSpPr>
        <p:spPr>
          <a:xfrm>
            <a:off x="7082400" y="1128188"/>
            <a:ext cx="83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[21]</a:t>
            </a:r>
            <a:endParaRPr sz="2400">
              <a:solidFill>
                <a:schemeClr val="dk2"/>
              </a:solidFill>
            </a:endParaRPr>
          </a:p>
        </p:txBody>
      </p:sp>
      <p:pic>
        <p:nvPicPr>
          <p:cNvPr id="216" name="Google Shape;216;p21"/>
          <p:cNvPicPr preferRelativeResize="0"/>
          <p:nvPr/>
        </p:nvPicPr>
        <p:blipFill>
          <a:blip r:embed="rId4">
            <a:alphaModFix/>
          </a:blip>
          <a:stretch>
            <a:fillRect/>
          </a:stretch>
        </p:blipFill>
        <p:spPr>
          <a:xfrm>
            <a:off x="7416325" y="3677338"/>
            <a:ext cx="4286250" cy="2619375"/>
          </a:xfrm>
          <a:prstGeom prst="rect">
            <a:avLst/>
          </a:prstGeom>
          <a:noFill/>
          <a:ln>
            <a:noFill/>
          </a:ln>
        </p:spPr>
      </p:pic>
      <p:sp>
        <p:nvSpPr>
          <p:cNvPr id="217" name="Google Shape;217;p21"/>
          <p:cNvSpPr txBox="1"/>
          <p:nvPr/>
        </p:nvSpPr>
        <p:spPr>
          <a:xfrm>
            <a:off x="6578125" y="5648025"/>
            <a:ext cx="83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[22]</a:t>
            </a:r>
            <a:endParaRPr sz="24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276875" y="21007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300"/>
              <a:t>Reason 3: </a:t>
            </a:r>
            <a:r>
              <a:rPr lang="en-US" sz="3300"/>
              <a:t>No systems to awake the crew members to look at </a:t>
            </a:r>
            <a:r>
              <a:rPr lang="en-US" sz="3300"/>
              <a:t>failures</a:t>
            </a:r>
            <a:r>
              <a:rPr lang="en-US" sz="3300"/>
              <a:t> within the ship</a:t>
            </a:r>
            <a:endParaRPr sz="3300"/>
          </a:p>
        </p:txBody>
      </p:sp>
      <p:sp>
        <p:nvSpPr>
          <p:cNvPr id="223" name="Google Shape;223;p22"/>
          <p:cNvSpPr txBox="1"/>
          <p:nvPr>
            <p:ph idx="1" type="body"/>
          </p:nvPr>
        </p:nvSpPr>
        <p:spPr>
          <a:xfrm>
            <a:off x="435875" y="2168975"/>
            <a:ext cx="4682100" cy="4124100"/>
          </a:xfrm>
          <a:prstGeom prst="rect">
            <a:avLst/>
          </a:prstGeom>
        </p:spPr>
        <p:txBody>
          <a:bodyPr anchorCtr="0" anchor="t" bIns="45700" lIns="91425" spcFirstLastPara="1" rIns="91425" wrap="square" tIns="45700">
            <a:normAutofit/>
          </a:bodyPr>
          <a:lstStyle/>
          <a:p>
            <a:pPr indent="-368300" lvl="0" marL="457200" rtl="0" algn="l">
              <a:spcBef>
                <a:spcPts val="1000"/>
              </a:spcBef>
              <a:spcAft>
                <a:spcPts val="0"/>
              </a:spcAft>
              <a:buSzPts val="2200"/>
              <a:buChar char="●"/>
            </a:pPr>
            <a:r>
              <a:rPr lang="en-US" sz="2200"/>
              <a:t>Crew is placed in hibernation pods with no way to wake them up, fully relying on Autopilot system to pilot the ship.</a:t>
            </a:r>
            <a:endParaRPr sz="2200"/>
          </a:p>
          <a:p>
            <a:pPr indent="0" lvl="0" marL="457200" rtl="0" algn="l">
              <a:spcBef>
                <a:spcPts val="1000"/>
              </a:spcBef>
              <a:spcAft>
                <a:spcPts val="0"/>
              </a:spcAft>
              <a:buNone/>
            </a:pPr>
            <a:r>
              <a:t/>
            </a:r>
            <a:endParaRPr sz="2200"/>
          </a:p>
          <a:p>
            <a:pPr indent="-368300" lvl="0" marL="457200" rtl="0" algn="l">
              <a:spcBef>
                <a:spcPts val="1000"/>
              </a:spcBef>
              <a:spcAft>
                <a:spcPts val="0"/>
              </a:spcAft>
              <a:buSzPts val="2200"/>
              <a:buChar char="●"/>
            </a:pPr>
            <a:r>
              <a:rPr lang="en-US" sz="2200"/>
              <a:t>Ethically wrong. What if ship gets destroyed? Who is responsible?</a:t>
            </a:r>
            <a:endParaRPr sz="2200"/>
          </a:p>
          <a:p>
            <a:pPr indent="0" lvl="0" marL="0" rtl="0" algn="l">
              <a:spcBef>
                <a:spcPts val="1000"/>
              </a:spcBef>
              <a:spcAft>
                <a:spcPts val="1600"/>
              </a:spcAft>
              <a:buNone/>
            </a:pPr>
            <a:r>
              <a:t/>
            </a:r>
            <a:endParaRPr sz="2200"/>
          </a:p>
        </p:txBody>
      </p:sp>
      <p:sp>
        <p:nvSpPr>
          <p:cNvPr id="224" name="Google Shape;224;p2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pic>
        <p:nvPicPr>
          <p:cNvPr id="225" name="Google Shape;225;p22"/>
          <p:cNvPicPr preferRelativeResize="0"/>
          <p:nvPr/>
        </p:nvPicPr>
        <p:blipFill>
          <a:blip r:embed="rId3">
            <a:alphaModFix/>
          </a:blip>
          <a:stretch>
            <a:fillRect/>
          </a:stretch>
        </p:blipFill>
        <p:spPr>
          <a:xfrm>
            <a:off x="5760475" y="2230575"/>
            <a:ext cx="6274724" cy="2894700"/>
          </a:xfrm>
          <a:prstGeom prst="rect">
            <a:avLst/>
          </a:prstGeom>
          <a:noFill/>
          <a:ln>
            <a:noFill/>
          </a:ln>
        </p:spPr>
      </p:pic>
      <p:sp>
        <p:nvSpPr>
          <p:cNvPr id="226" name="Google Shape;226;p22"/>
          <p:cNvSpPr txBox="1"/>
          <p:nvPr/>
        </p:nvSpPr>
        <p:spPr>
          <a:xfrm>
            <a:off x="6224550" y="5186425"/>
            <a:ext cx="637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rPr>
              <a:t>[15]</a:t>
            </a:r>
            <a:endParaRPr sz="24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